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544" r:id="rId2"/>
    <p:sldId id="550" r:id="rId3"/>
    <p:sldId id="551" r:id="rId4"/>
    <p:sldId id="552" r:id="rId5"/>
    <p:sldId id="553" r:id="rId6"/>
    <p:sldId id="554" r:id="rId7"/>
    <p:sldId id="555" r:id="rId8"/>
    <p:sldId id="556" r:id="rId9"/>
    <p:sldId id="557" r:id="rId10"/>
    <p:sldId id="405" r:id="rId11"/>
    <p:sldId id="546" r:id="rId12"/>
    <p:sldId id="548" r:id="rId13"/>
    <p:sldId id="534" r:id="rId14"/>
  </p:sldIdLst>
  <p:sldSz cx="12192000" cy="6858000"/>
  <p:notesSz cx="6858000" cy="9144000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3D857B"/>
    <a:srgbClr val="AF8521"/>
    <a:srgbClr val="E2E981"/>
    <a:srgbClr val="E9EFB7"/>
    <a:srgbClr val="204611"/>
    <a:srgbClr val="EF7D33"/>
    <a:srgbClr val="9C2728"/>
    <a:srgbClr val="8F7518"/>
    <a:srgbClr val="A07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4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55D78-D9DA-5C4C-BC2B-E2535B80F5D0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43C2D-B095-CD45-A623-8046DFBBE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1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C1B869-1E38-45B5-9A42-12BA57F41F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3914" y="969380"/>
            <a:ext cx="3252486" cy="4919240"/>
          </a:xfrm>
          <a:custGeom>
            <a:avLst/>
            <a:gdLst>
              <a:gd name="connsiteX0" fmla="*/ 0 w 3252486"/>
              <a:gd name="connsiteY0" fmla="*/ 0 h 4919240"/>
              <a:gd name="connsiteX1" fmla="*/ 3252486 w 3252486"/>
              <a:gd name="connsiteY1" fmla="*/ 0 h 4919240"/>
              <a:gd name="connsiteX2" fmla="*/ 3252486 w 3252486"/>
              <a:gd name="connsiteY2" fmla="*/ 4919240 h 4919240"/>
              <a:gd name="connsiteX3" fmla="*/ 0 w 3252486"/>
              <a:gd name="connsiteY3" fmla="*/ 4919240 h 491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486" h="4919240">
                <a:moveTo>
                  <a:pt x="0" y="0"/>
                </a:moveTo>
                <a:lnTo>
                  <a:pt x="3252486" y="0"/>
                </a:lnTo>
                <a:lnTo>
                  <a:pt x="3252486" y="4919240"/>
                </a:lnTo>
                <a:lnTo>
                  <a:pt x="0" y="491924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effectLst>
            <a:outerShdw blurRad="177800" sx="102000" sy="102000" algn="ctr" rotWithShape="0">
              <a:prstClr val="black">
                <a:alpha val="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887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3A853A9-83EF-4A32-BBD1-A113C992FE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7040" y="0"/>
            <a:ext cx="6441440" cy="6858000"/>
          </a:xfrm>
          <a:custGeom>
            <a:avLst/>
            <a:gdLst>
              <a:gd name="connsiteX0" fmla="*/ 0 w 6441440"/>
              <a:gd name="connsiteY0" fmla="*/ 0 h 6858000"/>
              <a:gd name="connsiteX1" fmla="*/ 6441440 w 6441440"/>
              <a:gd name="connsiteY1" fmla="*/ 0 h 6858000"/>
              <a:gd name="connsiteX2" fmla="*/ 6441440 w 6441440"/>
              <a:gd name="connsiteY2" fmla="*/ 6858000 h 6858000"/>
              <a:gd name="connsiteX3" fmla="*/ 0 w 64414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41440" h="6858000">
                <a:moveTo>
                  <a:pt x="0" y="0"/>
                </a:moveTo>
                <a:lnTo>
                  <a:pt x="6441440" y="0"/>
                </a:lnTo>
                <a:lnTo>
                  <a:pt x="6441440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206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C6C21CA-040A-4DF4-A6AA-7784E46182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86400" y="933211"/>
            <a:ext cx="2650603" cy="2384381"/>
          </a:xfrm>
          <a:custGeom>
            <a:avLst/>
            <a:gdLst>
              <a:gd name="connsiteX0" fmla="*/ 0 w 2650603"/>
              <a:gd name="connsiteY0" fmla="*/ 0 h 2384381"/>
              <a:gd name="connsiteX1" fmla="*/ 2650603 w 2650603"/>
              <a:gd name="connsiteY1" fmla="*/ 0 h 2384381"/>
              <a:gd name="connsiteX2" fmla="*/ 2650603 w 2650603"/>
              <a:gd name="connsiteY2" fmla="*/ 2384381 h 2384381"/>
              <a:gd name="connsiteX3" fmla="*/ 0 w 2650603"/>
              <a:gd name="connsiteY3" fmla="*/ 2384381 h 238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603" h="2384381">
                <a:moveTo>
                  <a:pt x="0" y="0"/>
                </a:moveTo>
                <a:lnTo>
                  <a:pt x="2650603" y="0"/>
                </a:lnTo>
                <a:lnTo>
                  <a:pt x="2650603" y="2384381"/>
                </a:lnTo>
                <a:lnTo>
                  <a:pt x="0" y="238438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DE0EE76-592D-40E1-B182-6F1D747C7F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86400" y="3540408"/>
            <a:ext cx="2650603" cy="2384381"/>
          </a:xfrm>
          <a:custGeom>
            <a:avLst/>
            <a:gdLst>
              <a:gd name="connsiteX0" fmla="*/ 0 w 2650603"/>
              <a:gd name="connsiteY0" fmla="*/ 0 h 2384381"/>
              <a:gd name="connsiteX1" fmla="*/ 2650603 w 2650603"/>
              <a:gd name="connsiteY1" fmla="*/ 0 h 2384381"/>
              <a:gd name="connsiteX2" fmla="*/ 2650603 w 2650603"/>
              <a:gd name="connsiteY2" fmla="*/ 2384381 h 2384381"/>
              <a:gd name="connsiteX3" fmla="*/ 0 w 2650603"/>
              <a:gd name="connsiteY3" fmla="*/ 2384381 h 238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603" h="2384381">
                <a:moveTo>
                  <a:pt x="0" y="0"/>
                </a:moveTo>
                <a:lnTo>
                  <a:pt x="2650603" y="0"/>
                </a:lnTo>
                <a:lnTo>
                  <a:pt x="2650603" y="2384381"/>
                </a:lnTo>
                <a:lnTo>
                  <a:pt x="0" y="238438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A8E1DA-6C28-44F7-93AE-D7D027EDBF4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49824" y="933211"/>
            <a:ext cx="2650603" cy="4991578"/>
          </a:xfrm>
          <a:custGeom>
            <a:avLst/>
            <a:gdLst>
              <a:gd name="connsiteX0" fmla="*/ 0 w 2650603"/>
              <a:gd name="connsiteY0" fmla="*/ 0 h 4991578"/>
              <a:gd name="connsiteX1" fmla="*/ 2650603 w 2650603"/>
              <a:gd name="connsiteY1" fmla="*/ 0 h 4991578"/>
              <a:gd name="connsiteX2" fmla="*/ 2650603 w 2650603"/>
              <a:gd name="connsiteY2" fmla="*/ 4991578 h 4991578"/>
              <a:gd name="connsiteX3" fmla="*/ 0 w 2650603"/>
              <a:gd name="connsiteY3" fmla="*/ 4991578 h 499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0603" h="4991578">
                <a:moveTo>
                  <a:pt x="0" y="0"/>
                </a:moveTo>
                <a:lnTo>
                  <a:pt x="2650603" y="0"/>
                </a:lnTo>
                <a:lnTo>
                  <a:pt x="2650603" y="4991578"/>
                </a:lnTo>
                <a:lnTo>
                  <a:pt x="0" y="4991578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6279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874B251-9D60-4E75-9AA2-2571BBA2B1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94613" cy="3429000"/>
          </a:xfrm>
          <a:custGeom>
            <a:avLst/>
            <a:gdLst>
              <a:gd name="connsiteX0" fmla="*/ 0 w 3194613"/>
              <a:gd name="connsiteY0" fmla="*/ 0 h 3429000"/>
              <a:gd name="connsiteX1" fmla="*/ 3194613 w 3194613"/>
              <a:gd name="connsiteY1" fmla="*/ 0 h 3429000"/>
              <a:gd name="connsiteX2" fmla="*/ 3194613 w 3194613"/>
              <a:gd name="connsiteY2" fmla="*/ 3429000 h 3429000"/>
              <a:gd name="connsiteX3" fmla="*/ 0 w 319461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613" h="3429000">
                <a:moveTo>
                  <a:pt x="0" y="0"/>
                </a:moveTo>
                <a:lnTo>
                  <a:pt x="3194613" y="0"/>
                </a:lnTo>
                <a:lnTo>
                  <a:pt x="3194613" y="3429000"/>
                </a:lnTo>
                <a:lnTo>
                  <a:pt x="0" y="342900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6ED4881-35F3-421F-AE21-AFF20EEB48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612" y="0"/>
            <a:ext cx="3194613" cy="3429000"/>
          </a:xfrm>
          <a:custGeom>
            <a:avLst/>
            <a:gdLst>
              <a:gd name="connsiteX0" fmla="*/ 0 w 3194613"/>
              <a:gd name="connsiteY0" fmla="*/ 0 h 3429000"/>
              <a:gd name="connsiteX1" fmla="*/ 3194613 w 3194613"/>
              <a:gd name="connsiteY1" fmla="*/ 0 h 3429000"/>
              <a:gd name="connsiteX2" fmla="*/ 3194613 w 3194613"/>
              <a:gd name="connsiteY2" fmla="*/ 3429000 h 3429000"/>
              <a:gd name="connsiteX3" fmla="*/ 0 w 319461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613" h="3429000">
                <a:moveTo>
                  <a:pt x="0" y="0"/>
                </a:moveTo>
                <a:lnTo>
                  <a:pt x="3194613" y="0"/>
                </a:lnTo>
                <a:lnTo>
                  <a:pt x="3194613" y="3429000"/>
                </a:lnTo>
                <a:lnTo>
                  <a:pt x="0" y="3429000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A1D3810-086C-453B-9392-2B322B832A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3194613" cy="3429000"/>
          </a:xfrm>
          <a:custGeom>
            <a:avLst/>
            <a:gdLst>
              <a:gd name="connsiteX0" fmla="*/ 0 w 3194613"/>
              <a:gd name="connsiteY0" fmla="*/ 0 h 3429000"/>
              <a:gd name="connsiteX1" fmla="*/ 3194613 w 3194613"/>
              <a:gd name="connsiteY1" fmla="*/ 0 h 3429000"/>
              <a:gd name="connsiteX2" fmla="*/ 3194613 w 3194613"/>
              <a:gd name="connsiteY2" fmla="*/ 3429000 h 3429000"/>
              <a:gd name="connsiteX3" fmla="*/ 0 w 319461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613" h="3429000">
                <a:moveTo>
                  <a:pt x="0" y="0"/>
                </a:moveTo>
                <a:lnTo>
                  <a:pt x="3194613" y="0"/>
                </a:lnTo>
                <a:lnTo>
                  <a:pt x="3194613" y="3429000"/>
                </a:lnTo>
                <a:lnTo>
                  <a:pt x="0" y="3429000"/>
                </a:lnTo>
                <a:close/>
              </a:path>
            </a:pathLst>
          </a:cu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648681A-8427-4FD1-8243-5122199A47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4612" y="3429000"/>
            <a:ext cx="3194613" cy="3429000"/>
          </a:xfrm>
          <a:custGeom>
            <a:avLst/>
            <a:gdLst>
              <a:gd name="connsiteX0" fmla="*/ 0 w 3194613"/>
              <a:gd name="connsiteY0" fmla="*/ 0 h 3429000"/>
              <a:gd name="connsiteX1" fmla="*/ 3194613 w 3194613"/>
              <a:gd name="connsiteY1" fmla="*/ 0 h 3429000"/>
              <a:gd name="connsiteX2" fmla="*/ 3194613 w 3194613"/>
              <a:gd name="connsiteY2" fmla="*/ 3429000 h 3429000"/>
              <a:gd name="connsiteX3" fmla="*/ 0 w 319461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613" h="3429000">
                <a:moveTo>
                  <a:pt x="0" y="0"/>
                </a:moveTo>
                <a:lnTo>
                  <a:pt x="3194613" y="0"/>
                </a:lnTo>
                <a:lnTo>
                  <a:pt x="3194613" y="3429000"/>
                </a:lnTo>
                <a:lnTo>
                  <a:pt x="0" y="342900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610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EF9F13-5F1D-420A-9910-E17B6A5430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04886" y="0"/>
            <a:ext cx="3093720" cy="6858000"/>
          </a:xfrm>
          <a:custGeom>
            <a:avLst/>
            <a:gdLst>
              <a:gd name="connsiteX0" fmla="*/ 0 w 3093720"/>
              <a:gd name="connsiteY0" fmla="*/ 0 h 6858000"/>
              <a:gd name="connsiteX1" fmla="*/ 3093720 w 3093720"/>
              <a:gd name="connsiteY1" fmla="*/ 0 h 6858000"/>
              <a:gd name="connsiteX2" fmla="*/ 3093720 w 3093720"/>
              <a:gd name="connsiteY2" fmla="*/ 6858000 h 6858000"/>
              <a:gd name="connsiteX3" fmla="*/ 0 w 30937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3720" h="6858000">
                <a:moveTo>
                  <a:pt x="0" y="0"/>
                </a:moveTo>
                <a:lnTo>
                  <a:pt x="3093720" y="0"/>
                </a:lnTo>
                <a:lnTo>
                  <a:pt x="3093720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8920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D9A6D3-A53B-4D68-BDA4-1C865C253C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2802" y="1458410"/>
            <a:ext cx="2579077" cy="4218972"/>
          </a:xfrm>
          <a:custGeom>
            <a:avLst/>
            <a:gdLst>
              <a:gd name="connsiteX0" fmla="*/ 0 w 2579077"/>
              <a:gd name="connsiteY0" fmla="*/ 0 h 4218972"/>
              <a:gd name="connsiteX1" fmla="*/ 2579077 w 2579077"/>
              <a:gd name="connsiteY1" fmla="*/ 0 h 4218972"/>
              <a:gd name="connsiteX2" fmla="*/ 2579077 w 2579077"/>
              <a:gd name="connsiteY2" fmla="*/ 4218972 h 4218972"/>
              <a:gd name="connsiteX3" fmla="*/ 0 w 2579077"/>
              <a:gd name="connsiteY3" fmla="*/ 4218972 h 421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4218972">
                <a:moveTo>
                  <a:pt x="0" y="0"/>
                </a:moveTo>
                <a:lnTo>
                  <a:pt x="2579077" y="0"/>
                </a:lnTo>
                <a:lnTo>
                  <a:pt x="2579077" y="4218972"/>
                </a:lnTo>
                <a:lnTo>
                  <a:pt x="0" y="4218972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124CF94-0253-4B98-BD35-8C47DC2254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07909" y="1458410"/>
            <a:ext cx="2579077" cy="4218972"/>
          </a:xfrm>
          <a:custGeom>
            <a:avLst/>
            <a:gdLst>
              <a:gd name="connsiteX0" fmla="*/ 0 w 2579077"/>
              <a:gd name="connsiteY0" fmla="*/ 0 h 4218972"/>
              <a:gd name="connsiteX1" fmla="*/ 2579077 w 2579077"/>
              <a:gd name="connsiteY1" fmla="*/ 0 h 4218972"/>
              <a:gd name="connsiteX2" fmla="*/ 2579077 w 2579077"/>
              <a:gd name="connsiteY2" fmla="*/ 4218972 h 4218972"/>
              <a:gd name="connsiteX3" fmla="*/ 0 w 2579077"/>
              <a:gd name="connsiteY3" fmla="*/ 4218972 h 421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9077" h="4218972">
                <a:moveTo>
                  <a:pt x="0" y="0"/>
                </a:moveTo>
                <a:lnTo>
                  <a:pt x="2579077" y="0"/>
                </a:lnTo>
                <a:lnTo>
                  <a:pt x="2579077" y="4218972"/>
                </a:lnTo>
                <a:lnTo>
                  <a:pt x="0" y="4218972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262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C3E45E-25BE-4537-AFAF-4E75D38828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86258" cy="3240911"/>
          </a:xfrm>
          <a:custGeom>
            <a:avLst/>
            <a:gdLst>
              <a:gd name="connsiteX0" fmla="*/ 0 w 11586258"/>
              <a:gd name="connsiteY0" fmla="*/ 0 h 3240911"/>
              <a:gd name="connsiteX1" fmla="*/ 11586258 w 11586258"/>
              <a:gd name="connsiteY1" fmla="*/ 0 h 3240911"/>
              <a:gd name="connsiteX2" fmla="*/ 11586258 w 11586258"/>
              <a:gd name="connsiteY2" fmla="*/ 3240911 h 3240911"/>
              <a:gd name="connsiteX3" fmla="*/ 0 w 11586258"/>
              <a:gd name="connsiteY3" fmla="*/ 3240911 h 324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86258" h="3240911">
                <a:moveTo>
                  <a:pt x="0" y="0"/>
                </a:moveTo>
                <a:lnTo>
                  <a:pt x="11586258" y="0"/>
                </a:lnTo>
                <a:lnTo>
                  <a:pt x="11586258" y="3240911"/>
                </a:lnTo>
                <a:lnTo>
                  <a:pt x="0" y="324091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792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05CA7E-81A4-45FD-82D5-E34CC32AAE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114" y="0"/>
            <a:ext cx="6123008" cy="6285053"/>
          </a:xfrm>
          <a:custGeom>
            <a:avLst/>
            <a:gdLst>
              <a:gd name="connsiteX0" fmla="*/ 0 w 6123008"/>
              <a:gd name="connsiteY0" fmla="*/ 0 h 6285053"/>
              <a:gd name="connsiteX1" fmla="*/ 6123008 w 6123008"/>
              <a:gd name="connsiteY1" fmla="*/ 0 h 6285053"/>
              <a:gd name="connsiteX2" fmla="*/ 6123008 w 6123008"/>
              <a:gd name="connsiteY2" fmla="*/ 6285053 h 6285053"/>
              <a:gd name="connsiteX3" fmla="*/ 0 w 6123008"/>
              <a:gd name="connsiteY3" fmla="*/ 6285053 h 628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3008" h="6285053">
                <a:moveTo>
                  <a:pt x="0" y="0"/>
                </a:moveTo>
                <a:lnTo>
                  <a:pt x="6123008" y="0"/>
                </a:lnTo>
                <a:lnTo>
                  <a:pt x="6123008" y="6285053"/>
                </a:lnTo>
                <a:lnTo>
                  <a:pt x="0" y="6285053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073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C15D107-7AC8-4F4E-B26B-BCCC65BCC0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363" y="3209770"/>
            <a:ext cx="3039883" cy="2733828"/>
          </a:xfrm>
          <a:custGeom>
            <a:avLst/>
            <a:gdLst>
              <a:gd name="connsiteX0" fmla="*/ 0 w 3039883"/>
              <a:gd name="connsiteY0" fmla="*/ 0 h 2733828"/>
              <a:gd name="connsiteX1" fmla="*/ 3039883 w 3039883"/>
              <a:gd name="connsiteY1" fmla="*/ 0 h 2733828"/>
              <a:gd name="connsiteX2" fmla="*/ 3039883 w 3039883"/>
              <a:gd name="connsiteY2" fmla="*/ 2733828 h 2733828"/>
              <a:gd name="connsiteX3" fmla="*/ 0 w 3039883"/>
              <a:gd name="connsiteY3" fmla="*/ 2733828 h 273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883" h="2733828">
                <a:moveTo>
                  <a:pt x="0" y="0"/>
                </a:moveTo>
                <a:lnTo>
                  <a:pt x="3039883" y="0"/>
                </a:lnTo>
                <a:lnTo>
                  <a:pt x="3039883" y="2733828"/>
                </a:lnTo>
                <a:lnTo>
                  <a:pt x="0" y="2733828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A2FD73-FBE5-497D-A323-9D1AFEF8CC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641" y="1139850"/>
            <a:ext cx="3039883" cy="4803747"/>
          </a:xfrm>
          <a:custGeom>
            <a:avLst/>
            <a:gdLst>
              <a:gd name="connsiteX0" fmla="*/ 0 w 3039883"/>
              <a:gd name="connsiteY0" fmla="*/ 0 h 4803747"/>
              <a:gd name="connsiteX1" fmla="*/ 3039883 w 3039883"/>
              <a:gd name="connsiteY1" fmla="*/ 0 h 4803747"/>
              <a:gd name="connsiteX2" fmla="*/ 3039883 w 3039883"/>
              <a:gd name="connsiteY2" fmla="*/ 4803747 h 4803747"/>
              <a:gd name="connsiteX3" fmla="*/ 0 w 3039883"/>
              <a:gd name="connsiteY3" fmla="*/ 4803747 h 480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9883" h="4803747">
                <a:moveTo>
                  <a:pt x="0" y="0"/>
                </a:moveTo>
                <a:lnTo>
                  <a:pt x="3039883" y="0"/>
                </a:lnTo>
                <a:lnTo>
                  <a:pt x="3039883" y="4803747"/>
                </a:lnTo>
                <a:lnTo>
                  <a:pt x="0" y="480374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2466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6FC8AF-BC61-4FE4-B823-38E6611D68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364" y="4209106"/>
            <a:ext cx="5127585" cy="2022669"/>
          </a:xfrm>
          <a:custGeom>
            <a:avLst/>
            <a:gdLst>
              <a:gd name="connsiteX0" fmla="*/ 0 w 5127585"/>
              <a:gd name="connsiteY0" fmla="*/ 0 h 2022669"/>
              <a:gd name="connsiteX1" fmla="*/ 5127585 w 5127585"/>
              <a:gd name="connsiteY1" fmla="*/ 0 h 2022669"/>
              <a:gd name="connsiteX2" fmla="*/ 5127585 w 5127585"/>
              <a:gd name="connsiteY2" fmla="*/ 2022669 h 2022669"/>
              <a:gd name="connsiteX3" fmla="*/ 0 w 5127585"/>
              <a:gd name="connsiteY3" fmla="*/ 2022669 h 202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585" h="2022669">
                <a:moveTo>
                  <a:pt x="0" y="0"/>
                </a:moveTo>
                <a:lnTo>
                  <a:pt x="5127585" y="0"/>
                </a:lnTo>
                <a:lnTo>
                  <a:pt x="5127585" y="2022669"/>
                </a:lnTo>
                <a:lnTo>
                  <a:pt x="0" y="2022669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FF11A5-5BA7-4F2C-82D0-E5F0DFEF71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85055" y="1"/>
            <a:ext cx="4677586" cy="6231774"/>
          </a:xfrm>
          <a:custGeom>
            <a:avLst/>
            <a:gdLst>
              <a:gd name="connsiteX0" fmla="*/ 0 w 5127585"/>
              <a:gd name="connsiteY0" fmla="*/ 0 h 6231774"/>
              <a:gd name="connsiteX1" fmla="*/ 5127585 w 5127585"/>
              <a:gd name="connsiteY1" fmla="*/ 0 h 6231774"/>
              <a:gd name="connsiteX2" fmla="*/ 5127585 w 5127585"/>
              <a:gd name="connsiteY2" fmla="*/ 6231774 h 6231774"/>
              <a:gd name="connsiteX3" fmla="*/ 0 w 5127585"/>
              <a:gd name="connsiteY3" fmla="*/ 6231774 h 623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585" h="6231774">
                <a:moveTo>
                  <a:pt x="0" y="0"/>
                </a:moveTo>
                <a:lnTo>
                  <a:pt x="5127585" y="0"/>
                </a:lnTo>
                <a:lnTo>
                  <a:pt x="5127585" y="6231774"/>
                </a:lnTo>
                <a:lnTo>
                  <a:pt x="0" y="6231774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84683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E510696-3253-44D7-9304-75B29AF0A4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3171" y="0"/>
            <a:ext cx="6508830" cy="6858000"/>
          </a:xfrm>
          <a:custGeom>
            <a:avLst/>
            <a:gdLst>
              <a:gd name="connsiteX0" fmla="*/ 1627208 w 6508830"/>
              <a:gd name="connsiteY0" fmla="*/ 0 h 6858000"/>
              <a:gd name="connsiteX1" fmla="*/ 6508830 w 6508830"/>
              <a:gd name="connsiteY1" fmla="*/ 0 h 6858000"/>
              <a:gd name="connsiteX2" fmla="*/ 4881623 w 6508830"/>
              <a:gd name="connsiteY2" fmla="*/ 6858000 h 6858000"/>
              <a:gd name="connsiteX3" fmla="*/ 0 w 650883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8830" h="6858000">
                <a:moveTo>
                  <a:pt x="1627208" y="0"/>
                </a:moveTo>
                <a:lnTo>
                  <a:pt x="6508830" y="0"/>
                </a:lnTo>
                <a:lnTo>
                  <a:pt x="4881623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450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5DE902C-5040-4660-877B-B29F647221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9927" y="0"/>
            <a:ext cx="10752146" cy="6858000"/>
          </a:xfrm>
          <a:custGeom>
            <a:avLst/>
            <a:gdLst>
              <a:gd name="connsiteX0" fmla="*/ 3429001 w 10752146"/>
              <a:gd name="connsiteY0" fmla="*/ 0 h 6858000"/>
              <a:gd name="connsiteX1" fmla="*/ 7323146 w 10752146"/>
              <a:gd name="connsiteY1" fmla="*/ 0 h 6858000"/>
              <a:gd name="connsiteX2" fmla="*/ 10752146 w 10752146"/>
              <a:gd name="connsiteY2" fmla="*/ 3429000 h 6858000"/>
              <a:gd name="connsiteX3" fmla="*/ 7323146 w 10752146"/>
              <a:gd name="connsiteY3" fmla="*/ 6858000 h 6858000"/>
              <a:gd name="connsiteX4" fmla="*/ 3429001 w 10752146"/>
              <a:gd name="connsiteY4" fmla="*/ 6858000 h 6858000"/>
              <a:gd name="connsiteX5" fmla="*/ 0 w 10752146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2146" h="6858000">
                <a:moveTo>
                  <a:pt x="3429001" y="0"/>
                </a:moveTo>
                <a:lnTo>
                  <a:pt x="7323146" y="0"/>
                </a:lnTo>
                <a:lnTo>
                  <a:pt x="10752146" y="3429000"/>
                </a:lnTo>
                <a:lnTo>
                  <a:pt x="7323146" y="6858000"/>
                </a:lnTo>
                <a:lnTo>
                  <a:pt x="3429001" y="6858000"/>
                </a:lnTo>
                <a:lnTo>
                  <a:pt x="0" y="342900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7160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A52F1D2-56C8-4F95-B1D3-DEEED1E712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318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FC5599C-7ADF-477C-B23B-38A6024062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60774" y="1813560"/>
            <a:ext cx="1915373" cy="1615440"/>
          </a:xfrm>
          <a:custGeom>
            <a:avLst/>
            <a:gdLst>
              <a:gd name="connsiteX0" fmla="*/ 0 w 1915373"/>
              <a:gd name="connsiteY0" fmla="*/ 0 h 1615440"/>
              <a:gd name="connsiteX1" fmla="*/ 1915373 w 1915373"/>
              <a:gd name="connsiteY1" fmla="*/ 0 h 1615440"/>
              <a:gd name="connsiteX2" fmla="*/ 1915373 w 1915373"/>
              <a:gd name="connsiteY2" fmla="*/ 1615440 h 1615440"/>
              <a:gd name="connsiteX3" fmla="*/ 0 w 1915373"/>
              <a:gd name="connsiteY3" fmla="*/ 1615440 h 16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373" h="1615440">
                <a:moveTo>
                  <a:pt x="0" y="0"/>
                </a:moveTo>
                <a:lnTo>
                  <a:pt x="1915373" y="0"/>
                </a:lnTo>
                <a:lnTo>
                  <a:pt x="1915373" y="1615440"/>
                </a:lnTo>
                <a:lnTo>
                  <a:pt x="0" y="161544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17BCC9-2123-4CC8-9A96-1C9C820BB5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38314" y="1813560"/>
            <a:ext cx="1915373" cy="1615440"/>
          </a:xfrm>
          <a:custGeom>
            <a:avLst/>
            <a:gdLst>
              <a:gd name="connsiteX0" fmla="*/ 0 w 1915373"/>
              <a:gd name="connsiteY0" fmla="*/ 0 h 1615440"/>
              <a:gd name="connsiteX1" fmla="*/ 1915373 w 1915373"/>
              <a:gd name="connsiteY1" fmla="*/ 0 h 1615440"/>
              <a:gd name="connsiteX2" fmla="*/ 1915373 w 1915373"/>
              <a:gd name="connsiteY2" fmla="*/ 1615440 h 1615440"/>
              <a:gd name="connsiteX3" fmla="*/ 0 w 1915373"/>
              <a:gd name="connsiteY3" fmla="*/ 1615440 h 16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373" h="1615440">
                <a:moveTo>
                  <a:pt x="0" y="0"/>
                </a:moveTo>
                <a:lnTo>
                  <a:pt x="1915373" y="0"/>
                </a:lnTo>
                <a:lnTo>
                  <a:pt x="1915373" y="1615440"/>
                </a:lnTo>
                <a:lnTo>
                  <a:pt x="0" y="161544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2ECED2-EADD-4B5B-B057-BEC093456D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15854" y="1813560"/>
            <a:ext cx="1915373" cy="1615440"/>
          </a:xfrm>
          <a:custGeom>
            <a:avLst/>
            <a:gdLst>
              <a:gd name="connsiteX0" fmla="*/ 0 w 1915373"/>
              <a:gd name="connsiteY0" fmla="*/ 0 h 1615440"/>
              <a:gd name="connsiteX1" fmla="*/ 1915373 w 1915373"/>
              <a:gd name="connsiteY1" fmla="*/ 0 h 1615440"/>
              <a:gd name="connsiteX2" fmla="*/ 1915373 w 1915373"/>
              <a:gd name="connsiteY2" fmla="*/ 1615440 h 1615440"/>
              <a:gd name="connsiteX3" fmla="*/ 0 w 1915373"/>
              <a:gd name="connsiteY3" fmla="*/ 1615440 h 161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373" h="1615440">
                <a:moveTo>
                  <a:pt x="0" y="0"/>
                </a:moveTo>
                <a:lnTo>
                  <a:pt x="1915373" y="0"/>
                </a:lnTo>
                <a:lnTo>
                  <a:pt x="1915373" y="1615440"/>
                </a:lnTo>
                <a:lnTo>
                  <a:pt x="0" y="161544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4683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377AE98-B295-4BF2-A73D-DB2976A169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0682" y="2506938"/>
            <a:ext cx="2678500" cy="3090441"/>
          </a:xfrm>
          <a:custGeom>
            <a:avLst/>
            <a:gdLst>
              <a:gd name="connsiteX0" fmla="*/ 0 w 2678500"/>
              <a:gd name="connsiteY0" fmla="*/ 0 h 3090441"/>
              <a:gd name="connsiteX1" fmla="*/ 2678500 w 2678500"/>
              <a:gd name="connsiteY1" fmla="*/ 0 h 3090441"/>
              <a:gd name="connsiteX2" fmla="*/ 2678500 w 2678500"/>
              <a:gd name="connsiteY2" fmla="*/ 3090441 h 3090441"/>
              <a:gd name="connsiteX3" fmla="*/ 0 w 2678500"/>
              <a:gd name="connsiteY3" fmla="*/ 3090441 h 30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500" h="3090441">
                <a:moveTo>
                  <a:pt x="0" y="0"/>
                </a:moveTo>
                <a:lnTo>
                  <a:pt x="2678500" y="0"/>
                </a:lnTo>
                <a:lnTo>
                  <a:pt x="2678500" y="3090441"/>
                </a:lnTo>
                <a:lnTo>
                  <a:pt x="0" y="309044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58CC69C-9C8F-4ABE-8297-0CA7DD502A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683" y="2506938"/>
            <a:ext cx="2678500" cy="3090441"/>
          </a:xfrm>
          <a:custGeom>
            <a:avLst/>
            <a:gdLst>
              <a:gd name="connsiteX0" fmla="*/ 0 w 2678500"/>
              <a:gd name="connsiteY0" fmla="*/ 0 h 3090441"/>
              <a:gd name="connsiteX1" fmla="*/ 2678500 w 2678500"/>
              <a:gd name="connsiteY1" fmla="*/ 0 h 3090441"/>
              <a:gd name="connsiteX2" fmla="*/ 2678500 w 2678500"/>
              <a:gd name="connsiteY2" fmla="*/ 3090441 h 3090441"/>
              <a:gd name="connsiteX3" fmla="*/ 0 w 2678500"/>
              <a:gd name="connsiteY3" fmla="*/ 3090441 h 309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8500" h="3090441">
                <a:moveTo>
                  <a:pt x="0" y="0"/>
                </a:moveTo>
                <a:lnTo>
                  <a:pt x="2678500" y="0"/>
                </a:lnTo>
                <a:lnTo>
                  <a:pt x="2678500" y="3090441"/>
                </a:lnTo>
                <a:lnTo>
                  <a:pt x="0" y="3090441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42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4968C9-BCCB-4365-8240-C41E715189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1" y="0"/>
            <a:ext cx="4906296" cy="6858000"/>
          </a:xfrm>
          <a:custGeom>
            <a:avLst/>
            <a:gdLst>
              <a:gd name="connsiteX0" fmla="*/ 0 w 4149969"/>
              <a:gd name="connsiteY0" fmla="*/ 0 h 6858000"/>
              <a:gd name="connsiteX1" fmla="*/ 4149969 w 4149969"/>
              <a:gd name="connsiteY1" fmla="*/ 0 h 6858000"/>
              <a:gd name="connsiteX2" fmla="*/ 4149969 w 4149969"/>
              <a:gd name="connsiteY2" fmla="*/ 6858000 h 6858000"/>
              <a:gd name="connsiteX3" fmla="*/ 0 w 41499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969" h="6858000">
                <a:moveTo>
                  <a:pt x="0" y="0"/>
                </a:moveTo>
                <a:lnTo>
                  <a:pt x="4149969" y="0"/>
                </a:lnTo>
                <a:lnTo>
                  <a:pt x="4149969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085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EAFE6E-902B-4BB8-8218-680BA150D8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74684" cy="6858000"/>
          </a:xfrm>
          <a:custGeom>
            <a:avLst/>
            <a:gdLst>
              <a:gd name="connsiteX0" fmla="*/ 0 w 11563109"/>
              <a:gd name="connsiteY0" fmla="*/ 0 h 6858000"/>
              <a:gd name="connsiteX1" fmla="*/ 11563109 w 11563109"/>
              <a:gd name="connsiteY1" fmla="*/ 0 h 6858000"/>
              <a:gd name="connsiteX2" fmla="*/ 11563109 w 11563109"/>
              <a:gd name="connsiteY2" fmla="*/ 6858000 h 6858000"/>
              <a:gd name="connsiteX3" fmla="*/ 0 w 115631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63109" h="6858000">
                <a:moveTo>
                  <a:pt x="0" y="0"/>
                </a:moveTo>
                <a:lnTo>
                  <a:pt x="11563109" y="0"/>
                </a:lnTo>
                <a:lnTo>
                  <a:pt x="11563109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000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4E28548-0A41-414F-A138-E07EF7A5D0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8247" y="3215641"/>
            <a:ext cx="4665784" cy="3319974"/>
          </a:xfrm>
          <a:custGeom>
            <a:avLst/>
            <a:gdLst>
              <a:gd name="connsiteX0" fmla="*/ 0 w 4665784"/>
              <a:gd name="connsiteY0" fmla="*/ 0 h 3319974"/>
              <a:gd name="connsiteX1" fmla="*/ 4665784 w 4665784"/>
              <a:gd name="connsiteY1" fmla="*/ 0 h 3319974"/>
              <a:gd name="connsiteX2" fmla="*/ 4665784 w 4665784"/>
              <a:gd name="connsiteY2" fmla="*/ 3319974 h 3319974"/>
              <a:gd name="connsiteX3" fmla="*/ 0 w 4665784"/>
              <a:gd name="connsiteY3" fmla="*/ 3319974 h 331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5784" h="3319974">
                <a:moveTo>
                  <a:pt x="0" y="0"/>
                </a:moveTo>
                <a:lnTo>
                  <a:pt x="4665784" y="0"/>
                </a:lnTo>
                <a:lnTo>
                  <a:pt x="4665784" y="3319974"/>
                </a:lnTo>
                <a:lnTo>
                  <a:pt x="0" y="3319974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073559D-6233-433F-9EB6-0EB9AC684F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1939" y="310661"/>
            <a:ext cx="2883877" cy="4093696"/>
          </a:xfrm>
          <a:custGeom>
            <a:avLst/>
            <a:gdLst>
              <a:gd name="connsiteX0" fmla="*/ 0 w 2883877"/>
              <a:gd name="connsiteY0" fmla="*/ 0 h 4093696"/>
              <a:gd name="connsiteX1" fmla="*/ 2883877 w 2883877"/>
              <a:gd name="connsiteY1" fmla="*/ 0 h 4093696"/>
              <a:gd name="connsiteX2" fmla="*/ 2883877 w 2883877"/>
              <a:gd name="connsiteY2" fmla="*/ 4093696 h 4093696"/>
              <a:gd name="connsiteX3" fmla="*/ 0 w 2883877"/>
              <a:gd name="connsiteY3" fmla="*/ 4093696 h 409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3877" h="4093696">
                <a:moveTo>
                  <a:pt x="0" y="0"/>
                </a:moveTo>
                <a:lnTo>
                  <a:pt x="2883877" y="0"/>
                </a:lnTo>
                <a:lnTo>
                  <a:pt x="2883877" y="4093696"/>
                </a:lnTo>
                <a:lnTo>
                  <a:pt x="0" y="409369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011308-A60D-4618-86C9-A6467062DD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3724" y="310661"/>
            <a:ext cx="2883877" cy="6236677"/>
          </a:xfrm>
          <a:custGeom>
            <a:avLst/>
            <a:gdLst>
              <a:gd name="connsiteX0" fmla="*/ 0 w 2883877"/>
              <a:gd name="connsiteY0" fmla="*/ 0 h 6236677"/>
              <a:gd name="connsiteX1" fmla="*/ 2883877 w 2883877"/>
              <a:gd name="connsiteY1" fmla="*/ 0 h 6236677"/>
              <a:gd name="connsiteX2" fmla="*/ 2883877 w 2883877"/>
              <a:gd name="connsiteY2" fmla="*/ 6236677 h 6236677"/>
              <a:gd name="connsiteX3" fmla="*/ 0 w 2883877"/>
              <a:gd name="connsiteY3" fmla="*/ 6236677 h 623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3877" h="6236677">
                <a:moveTo>
                  <a:pt x="0" y="0"/>
                </a:moveTo>
                <a:lnTo>
                  <a:pt x="2883877" y="0"/>
                </a:lnTo>
                <a:lnTo>
                  <a:pt x="2883877" y="6236677"/>
                </a:lnTo>
                <a:lnTo>
                  <a:pt x="0" y="623667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7673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CD7D0AD-EAEB-4490-A259-D91DF451A1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79120"/>
            <a:ext cx="6263640" cy="3307080"/>
          </a:xfrm>
          <a:custGeom>
            <a:avLst/>
            <a:gdLst>
              <a:gd name="connsiteX0" fmla="*/ 0 w 5455920"/>
              <a:gd name="connsiteY0" fmla="*/ 0 h 3078480"/>
              <a:gd name="connsiteX1" fmla="*/ 5455920 w 5455920"/>
              <a:gd name="connsiteY1" fmla="*/ 0 h 3078480"/>
              <a:gd name="connsiteX2" fmla="*/ 5455920 w 5455920"/>
              <a:gd name="connsiteY2" fmla="*/ 3078480 h 3078480"/>
              <a:gd name="connsiteX3" fmla="*/ 0 w 5455920"/>
              <a:gd name="connsiteY3" fmla="*/ 3078480 h 307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55920" h="3078480">
                <a:moveTo>
                  <a:pt x="0" y="0"/>
                </a:moveTo>
                <a:lnTo>
                  <a:pt x="5455920" y="0"/>
                </a:lnTo>
                <a:lnTo>
                  <a:pt x="5455920" y="3078480"/>
                </a:lnTo>
                <a:lnTo>
                  <a:pt x="0" y="307848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47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534803-A4AF-4740-A94B-4CE7C4FFAD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563890"/>
            <a:ext cx="4785360" cy="5593070"/>
          </a:xfrm>
          <a:custGeom>
            <a:avLst/>
            <a:gdLst>
              <a:gd name="connsiteX0" fmla="*/ 0 w 4785360"/>
              <a:gd name="connsiteY0" fmla="*/ 0 h 5593070"/>
              <a:gd name="connsiteX1" fmla="*/ 4785360 w 4785360"/>
              <a:gd name="connsiteY1" fmla="*/ 0 h 5593070"/>
              <a:gd name="connsiteX2" fmla="*/ 4785360 w 4785360"/>
              <a:gd name="connsiteY2" fmla="*/ 5593070 h 5593070"/>
              <a:gd name="connsiteX3" fmla="*/ 0 w 4785360"/>
              <a:gd name="connsiteY3" fmla="*/ 5593070 h 5593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5360" h="5593070">
                <a:moveTo>
                  <a:pt x="0" y="0"/>
                </a:moveTo>
                <a:lnTo>
                  <a:pt x="4785360" y="0"/>
                </a:lnTo>
                <a:lnTo>
                  <a:pt x="4785360" y="5593070"/>
                </a:lnTo>
                <a:lnTo>
                  <a:pt x="0" y="5593070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212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86B2C3-6444-4752-B68B-F4A2BB9CBFAA}"/>
              </a:ext>
            </a:extLst>
          </p:cNvPr>
          <p:cNvSpPr/>
          <p:nvPr userDrawn="1"/>
        </p:nvSpPr>
        <p:spPr>
          <a:xfrm>
            <a:off x="11574780" y="0"/>
            <a:ext cx="617220" cy="64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1144FA-4F40-4358-8938-834A722485B1}"/>
              </a:ext>
            </a:extLst>
          </p:cNvPr>
          <p:cNvSpPr/>
          <p:nvPr userDrawn="1"/>
        </p:nvSpPr>
        <p:spPr>
          <a:xfrm>
            <a:off x="11574780" y="6240780"/>
            <a:ext cx="617220" cy="617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D8620F-DF2E-4630-BA76-4FD37120C27D}"/>
              </a:ext>
            </a:extLst>
          </p:cNvPr>
          <p:cNvGrpSpPr/>
          <p:nvPr userDrawn="1"/>
        </p:nvGrpSpPr>
        <p:grpSpPr>
          <a:xfrm>
            <a:off x="11791950" y="508331"/>
            <a:ext cx="182880" cy="2702330"/>
            <a:chOff x="11791950" y="319645"/>
            <a:chExt cx="182880" cy="2702330"/>
          </a:xfrm>
        </p:grpSpPr>
        <p:sp>
          <p:nvSpPr>
            <p:cNvPr id="10" name="Shape 2859">
              <a:extLst>
                <a:ext uri="{FF2B5EF4-FFF2-40B4-BE49-F238E27FC236}">
                  <a16:creationId xmlns:a16="http://schemas.microsoft.com/office/drawing/2014/main" id="{CE5EA530-A02C-4E5D-8A72-ACBC1C46E5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91950" y="2839095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1" name="Shape 2860">
              <a:extLst>
                <a:ext uri="{FF2B5EF4-FFF2-40B4-BE49-F238E27FC236}">
                  <a16:creationId xmlns:a16="http://schemas.microsoft.com/office/drawing/2014/main" id="{2FA98D34-7447-4627-BD34-670093EC386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91950" y="2209234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2" name="Shape 2862">
              <a:extLst>
                <a:ext uri="{FF2B5EF4-FFF2-40B4-BE49-F238E27FC236}">
                  <a16:creationId xmlns:a16="http://schemas.microsoft.com/office/drawing/2014/main" id="{8AA7CEBB-331B-42DC-908C-8D823E7C75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91950" y="1579371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0672" y="6382"/>
                  </a:moveTo>
                  <a:cubicBezTo>
                    <a:pt x="10464" y="6409"/>
                    <a:pt x="10255" y="6435"/>
                    <a:pt x="10045" y="6460"/>
                  </a:cubicBezTo>
                  <a:cubicBezTo>
                    <a:pt x="9652" y="6558"/>
                    <a:pt x="9223" y="6650"/>
                    <a:pt x="8905" y="6836"/>
                  </a:cubicBezTo>
                  <a:cubicBezTo>
                    <a:pt x="8055" y="7333"/>
                    <a:pt x="7467" y="7913"/>
                    <a:pt x="7073" y="8856"/>
                  </a:cubicBezTo>
                  <a:cubicBezTo>
                    <a:pt x="7009" y="9009"/>
                    <a:pt x="7007" y="9157"/>
                    <a:pt x="6960" y="9326"/>
                  </a:cubicBezTo>
                  <a:cubicBezTo>
                    <a:pt x="6658" y="10425"/>
                    <a:pt x="7194" y="11563"/>
                    <a:pt x="7844" y="11956"/>
                  </a:cubicBezTo>
                  <a:cubicBezTo>
                    <a:pt x="7969" y="12032"/>
                    <a:pt x="8254" y="12166"/>
                    <a:pt x="8358" y="11987"/>
                  </a:cubicBezTo>
                  <a:cubicBezTo>
                    <a:pt x="8416" y="11889"/>
                    <a:pt x="8403" y="11758"/>
                    <a:pt x="8439" y="11643"/>
                  </a:cubicBezTo>
                  <a:cubicBezTo>
                    <a:pt x="8462" y="11568"/>
                    <a:pt x="8536" y="11425"/>
                    <a:pt x="8519" y="11330"/>
                  </a:cubicBezTo>
                  <a:cubicBezTo>
                    <a:pt x="8490" y="11170"/>
                    <a:pt x="8318" y="11068"/>
                    <a:pt x="8246" y="10939"/>
                  </a:cubicBezTo>
                  <a:cubicBezTo>
                    <a:pt x="8099" y="10677"/>
                    <a:pt x="8092" y="10444"/>
                    <a:pt x="8020" y="10093"/>
                  </a:cubicBezTo>
                  <a:cubicBezTo>
                    <a:pt x="8026" y="10046"/>
                    <a:pt x="8031" y="9999"/>
                    <a:pt x="8037" y="9952"/>
                  </a:cubicBezTo>
                  <a:cubicBezTo>
                    <a:pt x="8058" y="9559"/>
                    <a:pt x="8124" y="9276"/>
                    <a:pt x="8246" y="8997"/>
                  </a:cubicBezTo>
                  <a:cubicBezTo>
                    <a:pt x="8601" y="8177"/>
                    <a:pt x="9172" y="7720"/>
                    <a:pt x="10094" y="7447"/>
                  </a:cubicBezTo>
                  <a:cubicBezTo>
                    <a:pt x="10300" y="7386"/>
                    <a:pt x="10882" y="7288"/>
                    <a:pt x="11187" y="7353"/>
                  </a:cubicBezTo>
                  <a:cubicBezTo>
                    <a:pt x="11369" y="7385"/>
                    <a:pt x="11551" y="7415"/>
                    <a:pt x="11733" y="7447"/>
                  </a:cubicBezTo>
                  <a:cubicBezTo>
                    <a:pt x="12393" y="7655"/>
                    <a:pt x="12874" y="8038"/>
                    <a:pt x="13131" y="8637"/>
                  </a:cubicBezTo>
                  <a:cubicBezTo>
                    <a:pt x="13292" y="9010"/>
                    <a:pt x="13339" y="9724"/>
                    <a:pt x="13227" y="10203"/>
                  </a:cubicBezTo>
                  <a:cubicBezTo>
                    <a:pt x="13174" y="10429"/>
                    <a:pt x="13183" y="10624"/>
                    <a:pt x="13115" y="10829"/>
                  </a:cubicBezTo>
                  <a:cubicBezTo>
                    <a:pt x="12865" y="11589"/>
                    <a:pt x="12498" y="12293"/>
                    <a:pt x="11668" y="12488"/>
                  </a:cubicBezTo>
                  <a:cubicBezTo>
                    <a:pt x="11121" y="12618"/>
                    <a:pt x="10711" y="12284"/>
                    <a:pt x="10576" y="11941"/>
                  </a:cubicBezTo>
                  <a:cubicBezTo>
                    <a:pt x="10538" y="11846"/>
                    <a:pt x="10474" y="11677"/>
                    <a:pt x="10512" y="11518"/>
                  </a:cubicBezTo>
                  <a:cubicBezTo>
                    <a:pt x="10656" y="10901"/>
                    <a:pt x="10865" y="10349"/>
                    <a:pt x="11026" y="9733"/>
                  </a:cubicBezTo>
                  <a:cubicBezTo>
                    <a:pt x="11179" y="9146"/>
                    <a:pt x="10888" y="8683"/>
                    <a:pt x="10431" y="8575"/>
                  </a:cubicBezTo>
                  <a:cubicBezTo>
                    <a:pt x="9863" y="8439"/>
                    <a:pt x="9424" y="8966"/>
                    <a:pt x="9274" y="9310"/>
                  </a:cubicBezTo>
                  <a:cubicBezTo>
                    <a:pt x="9155" y="9584"/>
                    <a:pt x="9083" y="10089"/>
                    <a:pt x="9177" y="10453"/>
                  </a:cubicBezTo>
                  <a:cubicBezTo>
                    <a:pt x="9207" y="10569"/>
                    <a:pt x="9347" y="10878"/>
                    <a:pt x="9322" y="10986"/>
                  </a:cubicBezTo>
                  <a:cubicBezTo>
                    <a:pt x="9213" y="11462"/>
                    <a:pt x="9088" y="11974"/>
                    <a:pt x="8953" y="12442"/>
                  </a:cubicBezTo>
                  <a:cubicBezTo>
                    <a:pt x="8812" y="12929"/>
                    <a:pt x="8736" y="13427"/>
                    <a:pt x="8599" y="13898"/>
                  </a:cubicBezTo>
                  <a:cubicBezTo>
                    <a:pt x="8536" y="14114"/>
                    <a:pt x="8539" y="14346"/>
                    <a:pt x="8487" y="14571"/>
                  </a:cubicBezTo>
                  <a:lnTo>
                    <a:pt x="8487" y="14900"/>
                  </a:lnTo>
                  <a:cubicBezTo>
                    <a:pt x="8440" y="15108"/>
                    <a:pt x="8475" y="15478"/>
                    <a:pt x="8519" y="15683"/>
                  </a:cubicBezTo>
                  <a:cubicBezTo>
                    <a:pt x="8547" y="15815"/>
                    <a:pt x="8502" y="15978"/>
                    <a:pt x="8567" y="16074"/>
                  </a:cubicBezTo>
                  <a:cubicBezTo>
                    <a:pt x="8568" y="16144"/>
                    <a:pt x="8577" y="16160"/>
                    <a:pt x="8599" y="16200"/>
                  </a:cubicBezTo>
                  <a:cubicBezTo>
                    <a:pt x="8800" y="16194"/>
                    <a:pt x="9078" y="15665"/>
                    <a:pt x="9177" y="15511"/>
                  </a:cubicBezTo>
                  <a:cubicBezTo>
                    <a:pt x="9369" y="15216"/>
                    <a:pt x="9546" y="14901"/>
                    <a:pt x="9692" y="14556"/>
                  </a:cubicBezTo>
                  <a:cubicBezTo>
                    <a:pt x="9823" y="14245"/>
                    <a:pt x="9844" y="13901"/>
                    <a:pt x="9949" y="13569"/>
                  </a:cubicBezTo>
                  <a:cubicBezTo>
                    <a:pt x="10025" y="13329"/>
                    <a:pt x="10133" y="13049"/>
                    <a:pt x="10158" y="12786"/>
                  </a:cubicBezTo>
                  <a:lnTo>
                    <a:pt x="10174" y="12786"/>
                  </a:lnTo>
                  <a:cubicBezTo>
                    <a:pt x="10216" y="12930"/>
                    <a:pt x="10367" y="13035"/>
                    <a:pt x="10480" y="13115"/>
                  </a:cubicBezTo>
                  <a:cubicBezTo>
                    <a:pt x="10833" y="13367"/>
                    <a:pt x="11441" y="13600"/>
                    <a:pt x="12102" y="13444"/>
                  </a:cubicBezTo>
                  <a:cubicBezTo>
                    <a:pt x="12850" y="13267"/>
                    <a:pt x="13446" y="12916"/>
                    <a:pt x="13838" y="12394"/>
                  </a:cubicBezTo>
                  <a:cubicBezTo>
                    <a:pt x="14127" y="12011"/>
                    <a:pt x="14345" y="11567"/>
                    <a:pt x="14513" y="11064"/>
                  </a:cubicBezTo>
                  <a:cubicBezTo>
                    <a:pt x="14596" y="10817"/>
                    <a:pt x="14613" y="10543"/>
                    <a:pt x="14674" y="10281"/>
                  </a:cubicBezTo>
                  <a:cubicBezTo>
                    <a:pt x="14827" y="9624"/>
                    <a:pt x="14623" y="8833"/>
                    <a:pt x="14433" y="8402"/>
                  </a:cubicBezTo>
                  <a:cubicBezTo>
                    <a:pt x="13856" y="7098"/>
                    <a:pt x="12630" y="6354"/>
                    <a:pt x="10672" y="638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3" name="Shape 2866">
              <a:extLst>
                <a:ext uri="{FF2B5EF4-FFF2-40B4-BE49-F238E27FC236}">
                  <a16:creationId xmlns:a16="http://schemas.microsoft.com/office/drawing/2014/main" id="{60D668C6-6613-4EC4-BA21-B76EF459CB8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91950" y="949508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1591" y="13291"/>
                  </a:moveTo>
                  <a:cubicBezTo>
                    <a:pt x="11452" y="13214"/>
                    <a:pt x="11342" y="13108"/>
                    <a:pt x="11291" y="12978"/>
                  </a:cubicBezTo>
                  <a:cubicBezTo>
                    <a:pt x="11284" y="12956"/>
                    <a:pt x="11290" y="10299"/>
                    <a:pt x="11290" y="10299"/>
                  </a:cubicBezTo>
                  <a:lnTo>
                    <a:pt x="13256" y="10299"/>
                  </a:lnTo>
                  <a:lnTo>
                    <a:pt x="13256" y="8836"/>
                  </a:lnTo>
                  <a:lnTo>
                    <a:pt x="11292" y="8836"/>
                  </a:lnTo>
                  <a:lnTo>
                    <a:pt x="11292" y="6873"/>
                  </a:lnTo>
                  <a:lnTo>
                    <a:pt x="10042" y="6879"/>
                  </a:lnTo>
                  <a:cubicBezTo>
                    <a:pt x="9988" y="7284"/>
                    <a:pt x="9891" y="7618"/>
                    <a:pt x="9750" y="7879"/>
                  </a:cubicBezTo>
                  <a:cubicBezTo>
                    <a:pt x="9608" y="8142"/>
                    <a:pt x="9420" y="8366"/>
                    <a:pt x="9187" y="8553"/>
                  </a:cubicBezTo>
                  <a:cubicBezTo>
                    <a:pt x="8953" y="8740"/>
                    <a:pt x="8672" y="8883"/>
                    <a:pt x="8344" y="8984"/>
                  </a:cubicBezTo>
                  <a:lnTo>
                    <a:pt x="8345" y="10309"/>
                  </a:lnTo>
                  <a:lnTo>
                    <a:pt x="9328" y="10299"/>
                  </a:lnTo>
                  <a:lnTo>
                    <a:pt x="9328" y="12846"/>
                  </a:lnTo>
                  <a:cubicBezTo>
                    <a:pt x="9328" y="13204"/>
                    <a:pt x="9369" y="13478"/>
                    <a:pt x="9448" y="13667"/>
                  </a:cubicBezTo>
                  <a:cubicBezTo>
                    <a:pt x="9528" y="13856"/>
                    <a:pt x="9671" y="14034"/>
                    <a:pt x="9879" y="14202"/>
                  </a:cubicBezTo>
                  <a:cubicBezTo>
                    <a:pt x="10086" y="14370"/>
                    <a:pt x="10336" y="14498"/>
                    <a:pt x="10629" y="14589"/>
                  </a:cubicBezTo>
                  <a:cubicBezTo>
                    <a:pt x="10922" y="14679"/>
                    <a:pt x="11238" y="14727"/>
                    <a:pt x="11620" y="14727"/>
                  </a:cubicBezTo>
                  <a:cubicBezTo>
                    <a:pt x="11955" y="14727"/>
                    <a:pt x="12228" y="14693"/>
                    <a:pt x="12517" y="14629"/>
                  </a:cubicBezTo>
                  <a:cubicBezTo>
                    <a:pt x="12806" y="14566"/>
                    <a:pt x="13221" y="14455"/>
                    <a:pt x="13578" y="14297"/>
                  </a:cubicBezTo>
                  <a:lnTo>
                    <a:pt x="13583" y="13091"/>
                  </a:lnTo>
                  <a:cubicBezTo>
                    <a:pt x="13165" y="13349"/>
                    <a:pt x="12648" y="13447"/>
                    <a:pt x="12225" y="13447"/>
                  </a:cubicBezTo>
                  <a:cubicBezTo>
                    <a:pt x="11987" y="13447"/>
                    <a:pt x="11776" y="13395"/>
                    <a:pt x="11591" y="1329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  <p:sp>
          <p:nvSpPr>
            <p:cNvPr id="14" name="Shape 2869">
              <a:extLst>
                <a:ext uri="{FF2B5EF4-FFF2-40B4-BE49-F238E27FC236}">
                  <a16:creationId xmlns:a16="http://schemas.microsoft.com/office/drawing/2014/main" id="{A8995786-7AD0-4C2F-8E2E-46328512F3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791950" y="319645"/>
              <a:ext cx="182880" cy="18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3745"/>
                  </a:moveTo>
                  <a:cubicBezTo>
                    <a:pt x="14727" y="14287"/>
                    <a:pt x="14287" y="14727"/>
                    <a:pt x="13745" y="14727"/>
                  </a:cubicBezTo>
                  <a:lnTo>
                    <a:pt x="7855" y="14727"/>
                  </a:lnTo>
                  <a:cubicBezTo>
                    <a:pt x="7313" y="14727"/>
                    <a:pt x="6873" y="14287"/>
                    <a:pt x="6873" y="13745"/>
                  </a:cubicBezTo>
                  <a:lnTo>
                    <a:pt x="6873" y="10309"/>
                  </a:lnTo>
                  <a:lnTo>
                    <a:pt x="7904" y="10309"/>
                  </a:lnTo>
                  <a:cubicBezTo>
                    <a:pt x="7877" y="10470"/>
                    <a:pt x="7855" y="10632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6" y="13745"/>
                    <a:pt x="13745" y="12427"/>
                    <a:pt x="13745" y="10800"/>
                  </a:cubicBezTo>
                  <a:cubicBezTo>
                    <a:pt x="13745" y="10632"/>
                    <a:pt x="13723" y="10470"/>
                    <a:pt x="13696" y="10309"/>
                  </a:cubicBezTo>
                  <a:lnTo>
                    <a:pt x="14727" y="10309"/>
                  </a:lnTo>
                  <a:cubicBezTo>
                    <a:pt x="14727" y="10309"/>
                    <a:pt x="14727" y="13745"/>
                    <a:pt x="14727" y="13745"/>
                  </a:cubicBezTo>
                  <a:close/>
                  <a:moveTo>
                    <a:pt x="10800" y="8836"/>
                  </a:move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moveTo>
                    <a:pt x="12764" y="7364"/>
                  </a:moveTo>
                  <a:lnTo>
                    <a:pt x="14236" y="7364"/>
                  </a:lnTo>
                  <a:lnTo>
                    <a:pt x="14236" y="8836"/>
                  </a:lnTo>
                  <a:lnTo>
                    <a:pt x="12764" y="8836"/>
                  </a:lnTo>
                  <a:cubicBezTo>
                    <a:pt x="12764" y="8836"/>
                    <a:pt x="12764" y="7364"/>
                    <a:pt x="12764" y="7364"/>
                  </a:cubicBezTo>
                  <a:close/>
                  <a:moveTo>
                    <a:pt x="13745" y="5891"/>
                  </a:moveTo>
                  <a:lnTo>
                    <a:pt x="7855" y="5891"/>
                  </a:lnTo>
                  <a:cubicBezTo>
                    <a:pt x="6770" y="5891"/>
                    <a:pt x="5891" y="6770"/>
                    <a:pt x="5891" y="7855"/>
                  </a:cubicBezTo>
                  <a:lnTo>
                    <a:pt x="5891" y="13745"/>
                  </a:lnTo>
                  <a:cubicBezTo>
                    <a:pt x="5891" y="14830"/>
                    <a:pt x="6770" y="15709"/>
                    <a:pt x="7855" y="15709"/>
                  </a:cubicBezTo>
                  <a:lnTo>
                    <a:pt x="13745" y="15709"/>
                  </a:lnTo>
                  <a:cubicBezTo>
                    <a:pt x="14830" y="15709"/>
                    <a:pt x="15709" y="14830"/>
                    <a:pt x="15709" y="13745"/>
                  </a:cubicBezTo>
                  <a:lnTo>
                    <a:pt x="15709" y="7855"/>
                  </a:lnTo>
                  <a:cubicBezTo>
                    <a:pt x="15709" y="6770"/>
                    <a:pt x="14830" y="5891"/>
                    <a:pt x="13745" y="5891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72E9C69-E4F7-4A1C-BDF9-5709F9E160D0}"/>
              </a:ext>
            </a:extLst>
          </p:cNvPr>
          <p:cNvSpPr/>
          <p:nvPr userDrawn="1"/>
        </p:nvSpPr>
        <p:spPr>
          <a:xfrm>
            <a:off x="11605260" y="6395502"/>
            <a:ext cx="556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FF024B4E-E57D-4384-840C-CDAC520ADFF7}" type="slidenum">
              <a:rPr lang="id-ID" sz="1400" b="0" smtClean="0">
                <a:solidFill>
                  <a:schemeClr val="bg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pPr algn="ctr"/>
              <a:t>‹#›</a:t>
            </a:fld>
            <a:endParaRPr lang="en-US" sz="1400" dirty="0">
              <a:solidFill>
                <a:schemeClr val="bg2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9C2444-4B73-49F1-904F-91E4EC8F82DA}"/>
              </a:ext>
            </a:extLst>
          </p:cNvPr>
          <p:cNvGrpSpPr/>
          <p:nvPr userDrawn="1"/>
        </p:nvGrpSpPr>
        <p:grpSpPr>
          <a:xfrm>
            <a:off x="11837670" y="4693557"/>
            <a:ext cx="91440" cy="1024890"/>
            <a:chOff x="11837670" y="4693557"/>
            <a:chExt cx="91440" cy="102489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0322AAA-C0C6-4562-B619-C909148C6B1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837670" y="4693557"/>
              <a:ext cx="91440" cy="914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1E2EBA-EB69-4C9A-BCC7-40EC9E758E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837670" y="5004707"/>
              <a:ext cx="91440" cy="91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6082DDD-E2E8-422D-910C-F4DF0D07734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837670" y="5315857"/>
              <a:ext cx="91440" cy="91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AF7FB7-AA66-49B6-9495-64FF9765560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837670" y="5627007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45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63" r:id="rId14"/>
    <p:sldLayoutId id="2147483657" r:id="rId15"/>
    <p:sldLayoutId id="2147483656" r:id="rId16"/>
    <p:sldLayoutId id="2147483655" r:id="rId17"/>
    <p:sldLayoutId id="2147483654" r:id="rId18"/>
    <p:sldLayoutId id="2147483650" r:id="rId19"/>
    <p:sldLayoutId id="214748365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2.em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emf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patents.google.com/patent/CN112220919A/en?oq=CN112220919A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2CCD9A0-7D23-5943-804F-0A369D1B6E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b="4575"/>
          <a:stretch/>
        </p:blipFill>
        <p:spPr>
          <a:xfrm>
            <a:off x="0" y="0"/>
            <a:ext cx="11574684" cy="6858000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F5192-D161-48A3-8D6C-8DB0A3B7ED36}"/>
              </a:ext>
            </a:extLst>
          </p:cNvPr>
          <p:cNvCxnSpPr>
            <a:cxnSpLocks/>
          </p:cNvCxnSpPr>
          <p:nvPr/>
        </p:nvCxnSpPr>
        <p:spPr>
          <a:xfrm>
            <a:off x="6249451" y="-788486"/>
            <a:ext cx="615453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9A01B6D-2C48-F74A-B23A-04727E9D8293}"/>
              </a:ext>
            </a:extLst>
          </p:cNvPr>
          <p:cNvSpPr/>
          <p:nvPr/>
        </p:nvSpPr>
        <p:spPr>
          <a:xfrm>
            <a:off x="11574684" y="0"/>
            <a:ext cx="61731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A9BD3-D713-D14A-B5E7-C99EC700C5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0AF23F-008C-7D4B-A283-7043E90CB0DD}"/>
              </a:ext>
            </a:extLst>
          </p:cNvPr>
          <p:cNvSpPr/>
          <p:nvPr/>
        </p:nvSpPr>
        <p:spPr>
          <a:xfrm>
            <a:off x="0" y="2323477"/>
            <a:ext cx="11574684" cy="1739148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731BA-49F5-4E1E-8EE0-C849BD925F67}"/>
              </a:ext>
            </a:extLst>
          </p:cNvPr>
          <p:cNvSpPr/>
          <p:nvPr/>
        </p:nvSpPr>
        <p:spPr>
          <a:xfrm>
            <a:off x="269823" y="2838069"/>
            <a:ext cx="1130486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3600" dirty="0">
                <a:solidFill>
                  <a:schemeClr val="bg2"/>
                </a:solidFill>
                <a:latin typeface="+mj-lt"/>
                <a:cs typeface="Poppins SemiBold" panose="00000700000000000000" pitchFamily="2" charset="0"/>
              </a:rPr>
              <a:t>Evidence of Graphene Oxide in EUA ‘VACCINES’</a:t>
            </a:r>
          </a:p>
        </p:txBody>
      </p:sp>
    </p:spTree>
    <p:extLst>
      <p:ext uri="{BB962C8B-B14F-4D97-AF65-F5344CB8AC3E}">
        <p14:creationId xmlns:p14="http://schemas.microsoft.com/office/powerpoint/2010/main" val="3265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AD7B5DD-B658-0647-A49E-D2BA4D740A92}"/>
              </a:ext>
            </a:extLst>
          </p:cNvPr>
          <p:cNvSpPr/>
          <p:nvPr/>
        </p:nvSpPr>
        <p:spPr>
          <a:xfrm>
            <a:off x="7854846" y="104931"/>
            <a:ext cx="4337154" cy="6753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359E2-DBD6-B84F-848F-70E854EF216F}"/>
              </a:ext>
            </a:extLst>
          </p:cNvPr>
          <p:cNvSpPr/>
          <p:nvPr/>
        </p:nvSpPr>
        <p:spPr>
          <a:xfrm>
            <a:off x="269605" y="246134"/>
            <a:ext cx="1127164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+mj-lt"/>
                <a:cs typeface="Poppins SemiBold" panose="00000700000000000000" pitchFamily="2" charset="0"/>
              </a:rPr>
              <a:t>PFE cGMP Procedures and Inspections is Redacted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, pgs. 47-48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053EBE-D1F6-9442-B994-C024D2F69930}"/>
              </a:ext>
            </a:extLst>
          </p:cNvPr>
          <p:cNvCxnSpPr>
            <a:cxnSpLocks/>
          </p:cNvCxnSpPr>
          <p:nvPr/>
        </p:nvCxnSpPr>
        <p:spPr>
          <a:xfrm>
            <a:off x="405120" y="701643"/>
            <a:ext cx="615453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57A46-09CC-CA44-8616-4EAB68FEE8D2}"/>
              </a:ext>
            </a:extLst>
          </p:cNvPr>
          <p:cNvSpPr/>
          <p:nvPr/>
        </p:nvSpPr>
        <p:spPr>
          <a:xfrm>
            <a:off x="11557416" y="0"/>
            <a:ext cx="618417" cy="774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D455D1FC-1738-CD46-9CD4-FC669D070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7" t="13352" r="22668" b="10673"/>
          <a:stretch/>
        </p:blipFill>
        <p:spPr>
          <a:xfrm>
            <a:off x="7694594" y="804855"/>
            <a:ext cx="4180114" cy="5210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37D5453-D6EF-6D4C-B75C-7B28238F0FEA}"/>
              </a:ext>
            </a:extLst>
          </p:cNvPr>
          <p:cNvSpPr/>
          <p:nvPr/>
        </p:nvSpPr>
        <p:spPr>
          <a:xfrm>
            <a:off x="8279740" y="6298077"/>
            <a:ext cx="3207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www.fda.gov</a:t>
            </a:r>
            <a:r>
              <a:rPr lang="en-US" sz="1100" dirty="0"/>
              <a:t>/media/144416/download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465D71-F222-FF47-8040-4C6FC4C11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05" y="890867"/>
            <a:ext cx="7035800" cy="4711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240537-ED35-7146-A2AB-06E45970D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92" y="5602567"/>
            <a:ext cx="6845300" cy="927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DF7E09-CADE-BE44-905B-9C52CA63A31E}"/>
              </a:ext>
            </a:extLst>
          </p:cNvPr>
          <p:cNvSpPr/>
          <p:nvPr/>
        </p:nvSpPr>
        <p:spPr>
          <a:xfrm>
            <a:off x="333303" y="5602567"/>
            <a:ext cx="6900696" cy="553790"/>
          </a:xfrm>
          <a:prstGeom prst="rect">
            <a:avLst/>
          </a:prstGeom>
          <a:solidFill>
            <a:srgbClr val="FFFF00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0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2CCD9A0-7D23-5943-804F-0A369D1B6E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r="2532"/>
          <a:stretch/>
        </p:blipFill>
        <p:spPr>
          <a:xfrm>
            <a:off x="0" y="0"/>
            <a:ext cx="11574684" cy="6858000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FF5192-D161-48A3-8D6C-8DB0A3B7ED36}"/>
              </a:ext>
            </a:extLst>
          </p:cNvPr>
          <p:cNvCxnSpPr>
            <a:cxnSpLocks/>
          </p:cNvCxnSpPr>
          <p:nvPr/>
        </p:nvCxnSpPr>
        <p:spPr>
          <a:xfrm>
            <a:off x="6249451" y="-788486"/>
            <a:ext cx="615453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9A01B6D-2C48-F74A-B23A-04727E9D8293}"/>
              </a:ext>
            </a:extLst>
          </p:cNvPr>
          <p:cNvSpPr/>
          <p:nvPr/>
        </p:nvSpPr>
        <p:spPr>
          <a:xfrm>
            <a:off x="11574684" y="0"/>
            <a:ext cx="617316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EA9BD3-D713-D14A-B5E7-C99EC700C5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731BA-49F5-4E1E-8EE0-C849BD925F67}"/>
              </a:ext>
            </a:extLst>
          </p:cNvPr>
          <p:cNvSpPr/>
          <p:nvPr/>
        </p:nvSpPr>
        <p:spPr>
          <a:xfrm>
            <a:off x="269823" y="260375"/>
            <a:ext cx="1130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Why Choose Graphene Oxide as the Delivery System (excipient)?</a:t>
            </a:r>
          </a:p>
        </p:txBody>
      </p:sp>
    </p:spTree>
    <p:extLst>
      <p:ext uri="{BB962C8B-B14F-4D97-AF65-F5344CB8AC3E}">
        <p14:creationId xmlns:p14="http://schemas.microsoft.com/office/powerpoint/2010/main" val="167389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22895E-FAF4-3449-B47D-2B417EB877DD}"/>
              </a:ext>
            </a:extLst>
          </p:cNvPr>
          <p:cNvSpPr/>
          <p:nvPr/>
        </p:nvSpPr>
        <p:spPr>
          <a:xfrm>
            <a:off x="10629900" y="0"/>
            <a:ext cx="1562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ED575ED-E6D7-C349-825F-D82A4058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2" y="979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228360-41BA-5747-805F-6270FF9891F6}"/>
              </a:ext>
            </a:extLst>
          </p:cNvPr>
          <p:cNvSpPr/>
          <p:nvPr/>
        </p:nvSpPr>
        <p:spPr>
          <a:xfrm>
            <a:off x="264042" y="118916"/>
            <a:ext cx="959265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How Small are the PEGylated Lipid Nanoparticles?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DA9C7-B662-9240-805A-FE44AF4E9B46}"/>
              </a:ext>
            </a:extLst>
          </p:cNvPr>
          <p:cNvSpPr/>
          <p:nvPr/>
        </p:nvSpPr>
        <p:spPr>
          <a:xfrm>
            <a:off x="429205" y="674336"/>
            <a:ext cx="5077058" cy="556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Measurement Units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1mm = 1,000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μm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 (micrometer)	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1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μm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 = 1,000 nm (nanometers)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Poppins SemiBold" panose="000007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Biological Examples: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Macrophage (WBC) = 21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μm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 = 21,000 nm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Red Blood Cell (RBC) = 6-8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μm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 = 6,000 – 8,000 nm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Platelet 2-4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μm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  = 2,000 – 4,000 nm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mRNA and RNA = 100’s nm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mRNA COV- Spike Protein = .35 nm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SARS-CoV-2 Respiratory Particles</a:t>
            </a:r>
            <a:r>
              <a:rPr lang="en-US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1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 4.7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μm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 = 4,700 nm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PEGylated Lipid Nanoparticles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 = 10’s to 100’s nm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  <a:cs typeface="Poppins SemiBold" panose="00000700000000000000" pitchFamily="2" charset="0"/>
            </a:endParaRPr>
          </a:p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+mj-lt"/>
                <a:cs typeface="Poppins SemiBold" panose="00000700000000000000" pitchFamily="2" charset="0"/>
              </a:rPr>
              <a:t>The PEGylated LNP encapsulated mRNA is 40 nm 150 nm inside the ‘vaccines.’  Scientists have reduced the size of SARS-CoV-2 by up to 99.15% while improving the mRNA’s transmissibility, including its ability to withstand extremely harsh natural environments and natural human and  mammalian defenses against viral infections.</a:t>
            </a:r>
            <a:endParaRPr lang="en-US" sz="1600" b="1" i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FFF00"/>
              </a:highlight>
              <a:latin typeface="+mj-lt"/>
              <a:cs typeface="Poppins SemiBold" panose="000007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74E34-AD5C-F04C-8A15-3C647F16E487}"/>
              </a:ext>
            </a:extLst>
          </p:cNvPr>
          <p:cNvSpPr/>
          <p:nvPr/>
        </p:nvSpPr>
        <p:spPr>
          <a:xfrm>
            <a:off x="970816" y="6572756"/>
            <a:ext cx="29306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AutoNum type="arabicPeriod"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Poppins SemiBold" panose="00000700000000000000" pitchFamily="2" charset="0"/>
              </a:rPr>
              <a:t>https://</a:t>
            </a:r>
            <a:r>
              <a:rPr 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Poppins SemiBold" panose="00000700000000000000" pitchFamily="2" charset="0"/>
              </a:rPr>
              <a:t>www.nature.com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Poppins SemiBold" panose="00000700000000000000" pitchFamily="2" charset="0"/>
              </a:rPr>
              <a:t>/articles/s41428-020-0350-9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48FB0-1116-9C48-A8B0-049449B0E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94"/>
          <a:stretch/>
        </p:blipFill>
        <p:spPr>
          <a:xfrm>
            <a:off x="5753334" y="0"/>
            <a:ext cx="6409979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A0CCDF-60D5-094A-B147-5E4E05870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1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17E39A-5AA7-EB49-846B-55A068CD8861}"/>
              </a:ext>
            </a:extLst>
          </p:cNvPr>
          <p:cNvSpPr/>
          <p:nvPr/>
        </p:nvSpPr>
        <p:spPr>
          <a:xfrm>
            <a:off x="10629900" y="0"/>
            <a:ext cx="1562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3FCCAC-2A3D-084E-A408-0118E5953938}"/>
              </a:ext>
            </a:extLst>
          </p:cNvPr>
          <p:cNvSpPr/>
          <p:nvPr/>
        </p:nvSpPr>
        <p:spPr>
          <a:xfrm>
            <a:off x="269604" y="246134"/>
            <a:ext cx="9372107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What is Graphene Oxide? What is it used for?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Poppins SemiBold" panose="000007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0151BC-EA0D-2A41-BB17-7EE148ED2ED8}"/>
              </a:ext>
            </a:extLst>
          </p:cNvPr>
          <p:cNvCxnSpPr>
            <a:cxnSpLocks/>
          </p:cNvCxnSpPr>
          <p:nvPr/>
        </p:nvCxnSpPr>
        <p:spPr>
          <a:xfrm>
            <a:off x="405120" y="701643"/>
            <a:ext cx="615453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483B3D4-5DDB-E444-AB36-A45C80861F90}"/>
              </a:ext>
            </a:extLst>
          </p:cNvPr>
          <p:cNvSpPr/>
          <p:nvPr/>
        </p:nvSpPr>
        <p:spPr>
          <a:xfrm>
            <a:off x="506382" y="6481061"/>
            <a:ext cx="36583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www.dovepress.com</a:t>
            </a:r>
            <a:r>
              <a:rPr lang="en-US" sz="1100" dirty="0"/>
              <a:t>/</a:t>
            </a:r>
            <a:r>
              <a:rPr lang="en-US" sz="1100" dirty="0" err="1"/>
              <a:t>getfile.php?fileID</a:t>
            </a:r>
            <a:r>
              <a:rPr lang="en-US" sz="1100" dirty="0"/>
              <a:t>=27376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66855A-2F14-CF4D-8F4E-07CEC5822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5"/>
          <a:stretch/>
        </p:blipFill>
        <p:spPr>
          <a:xfrm>
            <a:off x="4793767" y="935429"/>
            <a:ext cx="7273709" cy="4987141"/>
          </a:xfrm>
          <a:prstGeom prst="rect">
            <a:avLst/>
          </a:prstGeom>
        </p:spPr>
      </p:pic>
      <p:pic>
        <p:nvPicPr>
          <p:cNvPr id="12" name="Picture 2" descr="Graphene oxide: An emerging electromaterial for energy storage and  conversion - ScienceDirect">
            <a:extLst>
              <a:ext uri="{FF2B5EF4-FFF2-40B4-BE49-F238E27FC236}">
                <a16:creationId xmlns:a16="http://schemas.microsoft.com/office/drawing/2014/main" id="{06F69F2B-80F3-7944-B03F-E695BD296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3" y="935429"/>
            <a:ext cx="4800820" cy="24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BA904F-9D7B-BD4F-BD33-31E4BA7B5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" y="3381804"/>
            <a:ext cx="4388921" cy="2865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5F6143-066E-1E4B-A2C2-38C42F9B6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BF6D412-3401-3A4A-83A9-02B52F38FF0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612" y="2540"/>
            <a:ext cx="7128711" cy="685800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3FF0D13-3C56-494C-A18F-6321C798DC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11" y="16607"/>
            <a:ext cx="1820563" cy="1751428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7AE1D9D-285D-BF49-B63B-E18F370CFE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-3699" r="-14065" b="50000"/>
          <a:stretch/>
        </p:blipFill>
        <p:spPr>
          <a:xfrm>
            <a:off x="4927326" y="5922570"/>
            <a:ext cx="1820563" cy="940510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8B73619-332D-724A-852C-DC9C1CD610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 t="-3699" r="-14065" b="50000"/>
          <a:stretch/>
        </p:blipFill>
        <p:spPr>
          <a:xfrm rot="10800000">
            <a:off x="10168474" y="5945625"/>
            <a:ext cx="1820563" cy="9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22895E-FAF4-3449-B47D-2B417EB877DD}"/>
              </a:ext>
            </a:extLst>
          </p:cNvPr>
          <p:cNvSpPr/>
          <p:nvPr/>
        </p:nvSpPr>
        <p:spPr>
          <a:xfrm>
            <a:off x="10629900" y="0"/>
            <a:ext cx="1562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ED575ED-E6D7-C349-825F-D82A4058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2" y="979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D7197-B675-D547-82D6-89E35AEF14A6}"/>
              </a:ext>
            </a:extLst>
          </p:cNvPr>
          <p:cNvCxnSpPr>
            <a:cxnSpLocks/>
          </p:cNvCxnSpPr>
          <p:nvPr/>
        </p:nvCxnSpPr>
        <p:spPr>
          <a:xfrm>
            <a:off x="8915401" y="5388427"/>
            <a:ext cx="17088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0CCDF-60D5-094A-B147-5E4E05870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228360-41BA-5747-805F-6270FF9891F6}"/>
              </a:ext>
            </a:extLst>
          </p:cNvPr>
          <p:cNvSpPr/>
          <p:nvPr/>
        </p:nvSpPr>
        <p:spPr>
          <a:xfrm>
            <a:off x="188258" y="119763"/>
            <a:ext cx="6328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MODERNA/NIH WIPO 2020/160397, LNP Operating System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47DFE80-9EBB-1A49-9D9A-9F2904B59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826" y="26894"/>
            <a:ext cx="498665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8020CA1-4B3A-4547-8E47-9B82DC928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9" y="527978"/>
            <a:ext cx="5699121" cy="61550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FBA26CD-8AE4-B945-8F0D-3A1B0101657D}"/>
              </a:ext>
            </a:extLst>
          </p:cNvPr>
          <p:cNvSpPr/>
          <p:nvPr/>
        </p:nvSpPr>
        <p:spPr>
          <a:xfrm>
            <a:off x="2725811" y="2124641"/>
            <a:ext cx="851108" cy="19041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29D8D8-1817-F947-B2EA-E4F82737A699}"/>
              </a:ext>
            </a:extLst>
          </p:cNvPr>
          <p:cNvSpPr/>
          <p:nvPr/>
        </p:nvSpPr>
        <p:spPr>
          <a:xfrm>
            <a:off x="1097698" y="3101467"/>
            <a:ext cx="4254231" cy="462003"/>
          </a:xfrm>
          <a:prstGeom prst="rect">
            <a:avLst/>
          </a:prstGeom>
          <a:solidFill>
            <a:srgbClr val="FFFF00">
              <a:alpha val="234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F26A4-C2C3-2A42-A3F1-7BF71BDD1741}"/>
              </a:ext>
            </a:extLst>
          </p:cNvPr>
          <p:cNvSpPr/>
          <p:nvPr/>
        </p:nvSpPr>
        <p:spPr>
          <a:xfrm flipV="1">
            <a:off x="1084250" y="4349877"/>
            <a:ext cx="4630749" cy="1230649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2903DD-624E-AB4D-B229-4F3609A628C4}"/>
              </a:ext>
            </a:extLst>
          </p:cNvPr>
          <p:cNvSpPr/>
          <p:nvPr/>
        </p:nvSpPr>
        <p:spPr>
          <a:xfrm>
            <a:off x="3576920" y="6016320"/>
            <a:ext cx="851108" cy="19041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D1522B-FCC9-424C-ACEA-6D6EB279B057}"/>
              </a:ext>
            </a:extLst>
          </p:cNvPr>
          <p:cNvCxnSpPr>
            <a:cxnSpLocks/>
          </p:cNvCxnSpPr>
          <p:nvPr/>
        </p:nvCxnSpPr>
        <p:spPr>
          <a:xfrm>
            <a:off x="1097698" y="3318394"/>
            <a:ext cx="8075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97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422895E-FAF4-3449-B47D-2B417EB877DD}"/>
              </a:ext>
            </a:extLst>
          </p:cNvPr>
          <p:cNvSpPr/>
          <p:nvPr/>
        </p:nvSpPr>
        <p:spPr>
          <a:xfrm>
            <a:off x="10629900" y="0"/>
            <a:ext cx="1562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ED575ED-E6D7-C349-825F-D82A4058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2" y="979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0CCDF-60D5-094A-B147-5E4E05870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4F89C3-B52A-8948-9DC5-BA574C9DA108}"/>
              </a:ext>
            </a:extLst>
          </p:cNvPr>
          <p:cNvSpPr/>
          <p:nvPr/>
        </p:nvSpPr>
        <p:spPr>
          <a:xfrm>
            <a:off x="61052" y="6535124"/>
            <a:ext cx="50327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latin typeface="Helvetica" pitchFamily="2" charset="0"/>
              </a:rPr>
              <a:t>https://</a:t>
            </a:r>
            <a:r>
              <a:rPr lang="en-US" sz="900" i="1" dirty="0" err="1">
                <a:latin typeface="Helvetica" pitchFamily="2" charset="0"/>
              </a:rPr>
              <a:t>cen.acs.org</a:t>
            </a:r>
            <a:r>
              <a:rPr lang="en-US" sz="900" i="1" dirty="0">
                <a:latin typeface="Helvetica" pitchFamily="2" charset="0"/>
              </a:rPr>
              <a:t>/pharmaceuticals/drug-delivery/Without-lipid-shells-mRNA-vaccines/99/i8</a:t>
            </a:r>
            <a:endParaRPr lang="en-US" sz="900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D816E29-1FEF-A84D-8096-4DF90E21E4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3"/>
          <a:stretch/>
        </p:blipFill>
        <p:spPr>
          <a:xfrm>
            <a:off x="61052" y="1208313"/>
            <a:ext cx="5032768" cy="116912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CFEC802F-361C-AA43-B37E-FFCC44F58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826" y="5449645"/>
            <a:ext cx="6367096" cy="1275677"/>
          </a:xfrm>
          <a:prstGeom prst="rect">
            <a:avLst/>
          </a:prstGeom>
        </p:spPr>
      </p:pic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79DF9951-0EC1-7149-8EA3-3695C760AE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5"/>
          <a:stretch/>
        </p:blipFill>
        <p:spPr>
          <a:xfrm>
            <a:off x="113113" y="162993"/>
            <a:ext cx="5627395" cy="556940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C6DD6501-3F8F-E441-A8D5-B9C65280C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688" y="491721"/>
            <a:ext cx="6530607" cy="4771521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9CE56361-61DE-B04F-9993-441700A3D32A}"/>
              </a:ext>
            </a:extLst>
          </p:cNvPr>
          <p:cNvSpPr/>
          <p:nvPr/>
        </p:nvSpPr>
        <p:spPr>
          <a:xfrm>
            <a:off x="10630213" y="3246120"/>
            <a:ext cx="389336" cy="11245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29D8D8-1817-F947-B2EA-E4F82737A699}"/>
              </a:ext>
            </a:extLst>
          </p:cNvPr>
          <p:cNvSpPr/>
          <p:nvPr/>
        </p:nvSpPr>
        <p:spPr>
          <a:xfrm>
            <a:off x="84710" y="1167972"/>
            <a:ext cx="4796698" cy="1169127"/>
          </a:xfrm>
          <a:prstGeom prst="rect">
            <a:avLst/>
          </a:prstGeom>
          <a:solidFill>
            <a:srgbClr val="FFFF00">
              <a:alpha val="234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EE700A-6370-E54D-8940-B9277646A73C}"/>
              </a:ext>
            </a:extLst>
          </p:cNvPr>
          <p:cNvGrpSpPr/>
          <p:nvPr/>
        </p:nvGrpSpPr>
        <p:grpSpPr>
          <a:xfrm>
            <a:off x="0" y="2474669"/>
            <a:ext cx="5309105" cy="1306491"/>
            <a:chOff x="0" y="2259517"/>
            <a:chExt cx="5309105" cy="1306491"/>
          </a:xfrm>
        </p:grpSpPr>
        <p:pic>
          <p:nvPicPr>
            <p:cNvPr id="10" name="Picture 9" descr="A picture containing text, indoor&#10;&#10;Description automatically generated">
              <a:extLst>
                <a:ext uri="{FF2B5EF4-FFF2-40B4-BE49-F238E27FC236}">
                  <a16:creationId xmlns:a16="http://schemas.microsoft.com/office/drawing/2014/main" id="{AA5F32A6-5132-2348-A8F2-75619E066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59517"/>
              <a:ext cx="5309105" cy="130649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BA26CD-8AE4-B945-8F0D-3A1B0101657D}"/>
                </a:ext>
              </a:extLst>
            </p:cNvPr>
            <p:cNvSpPr/>
            <p:nvPr/>
          </p:nvSpPr>
          <p:spPr>
            <a:xfrm>
              <a:off x="3863340" y="2867137"/>
              <a:ext cx="1074419" cy="173243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188AD4-4C78-5543-9824-021DC22B1340}"/>
                </a:ext>
              </a:extLst>
            </p:cNvPr>
            <p:cNvSpPr/>
            <p:nvPr/>
          </p:nvSpPr>
          <p:spPr>
            <a:xfrm>
              <a:off x="61052" y="3072877"/>
              <a:ext cx="5096415" cy="173243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53EEEB-A4C8-5644-9DEA-7D871E97241F}"/>
                </a:ext>
              </a:extLst>
            </p:cNvPr>
            <p:cNvSpPr/>
            <p:nvPr/>
          </p:nvSpPr>
          <p:spPr>
            <a:xfrm>
              <a:off x="63597" y="3293857"/>
              <a:ext cx="1074419" cy="173243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0374A79-5FD4-2F48-9FC3-6D060669CA00}"/>
              </a:ext>
            </a:extLst>
          </p:cNvPr>
          <p:cNvSpPr/>
          <p:nvPr/>
        </p:nvSpPr>
        <p:spPr>
          <a:xfrm>
            <a:off x="11758884" y="3865170"/>
            <a:ext cx="431672" cy="4651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DA94ED2-B852-2844-9095-49D92385E7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5" y="666111"/>
            <a:ext cx="1378938" cy="43598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D0FCB73-6BB4-164D-AD0E-CFB3C1BCCD39}"/>
              </a:ext>
            </a:extLst>
          </p:cNvPr>
          <p:cNvGrpSpPr/>
          <p:nvPr/>
        </p:nvGrpSpPr>
        <p:grpSpPr>
          <a:xfrm>
            <a:off x="-6794" y="3865170"/>
            <a:ext cx="6809051" cy="921068"/>
            <a:chOff x="-6794" y="3865170"/>
            <a:chExt cx="6809051" cy="921068"/>
          </a:xfrm>
        </p:grpSpPr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81B9F631-285F-E34F-895C-6C14E42BF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794" y="3883118"/>
              <a:ext cx="6809051" cy="90312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9164BBF-BF6F-9242-97F0-E1CABA815A94}"/>
                </a:ext>
              </a:extLst>
            </p:cNvPr>
            <p:cNvSpPr/>
            <p:nvPr/>
          </p:nvSpPr>
          <p:spPr>
            <a:xfrm>
              <a:off x="70043" y="3865170"/>
              <a:ext cx="2215957" cy="1808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8D3256-85D6-2C4B-BA46-974803B186D8}"/>
                </a:ext>
              </a:extLst>
            </p:cNvPr>
            <p:cNvSpPr/>
            <p:nvPr/>
          </p:nvSpPr>
          <p:spPr>
            <a:xfrm>
              <a:off x="3992507" y="3865804"/>
              <a:ext cx="2809750" cy="203087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F7621BE-5C09-1B44-8167-0D109C07E734}"/>
                </a:ext>
              </a:extLst>
            </p:cNvPr>
            <p:cNvSpPr/>
            <p:nvPr/>
          </p:nvSpPr>
          <p:spPr>
            <a:xfrm>
              <a:off x="155635" y="4057452"/>
              <a:ext cx="6646622" cy="626828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DB11E1-A9E9-1249-8C60-D7780798E645}"/>
                </a:ext>
              </a:extLst>
            </p:cNvPr>
            <p:cNvSpPr/>
            <p:nvPr/>
          </p:nvSpPr>
          <p:spPr>
            <a:xfrm>
              <a:off x="3880043" y="4447455"/>
              <a:ext cx="2922214" cy="33878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A680DA2-E180-2049-B8D8-F4AE07A7D2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6" y="4826579"/>
            <a:ext cx="3491093" cy="170065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357AC36-7E94-8746-AFB0-2643A57C2C3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686" y="4786818"/>
            <a:ext cx="2640903" cy="28871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A34FDC4-79E3-D047-8639-DB335323A0D4}"/>
              </a:ext>
            </a:extLst>
          </p:cNvPr>
          <p:cNvSpPr txBox="1"/>
          <p:nvPr/>
        </p:nvSpPr>
        <p:spPr>
          <a:xfrm>
            <a:off x="10969010" y="3553261"/>
            <a:ext cx="1006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4 lipids 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in LNPS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C3F2AF-45B4-F84F-BC13-35E41FAF23E5}"/>
              </a:ext>
            </a:extLst>
          </p:cNvPr>
          <p:cNvSpPr/>
          <p:nvPr/>
        </p:nvSpPr>
        <p:spPr>
          <a:xfrm>
            <a:off x="9764969" y="3038037"/>
            <a:ext cx="1123396" cy="470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69E58B-D8B0-7343-9D3F-02B59D30C0F7}"/>
              </a:ext>
            </a:extLst>
          </p:cNvPr>
          <p:cNvCxnSpPr>
            <a:stCxn id="3" idx="2"/>
          </p:cNvCxnSpPr>
          <p:nvPr/>
        </p:nvCxnSpPr>
        <p:spPr>
          <a:xfrm flipH="1">
            <a:off x="5157467" y="3273523"/>
            <a:ext cx="4607502" cy="1802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2858131-3B82-E745-945C-81970583A8F2}"/>
              </a:ext>
            </a:extLst>
          </p:cNvPr>
          <p:cNvSpPr txBox="1"/>
          <p:nvPr/>
        </p:nvSpPr>
        <p:spPr>
          <a:xfrm>
            <a:off x="3628109" y="5074409"/>
            <a:ext cx="321547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PEG</a:t>
            </a:r>
            <a:r>
              <a:rPr lang="en-US" dirty="0"/>
              <a:t>ylated lipids contain  graphene oxide. PEGylated LNPs are made by SINO</a:t>
            </a:r>
            <a:r>
              <a:rPr lang="en-US" dirty="0">
                <a:solidFill>
                  <a:srgbClr val="FF0000"/>
                </a:solidFill>
              </a:rPr>
              <a:t>PEG</a:t>
            </a:r>
            <a:r>
              <a:rPr lang="en-US" dirty="0"/>
              <a:t> in China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1E30BE-3330-3A40-AE31-0D4EA1620B91}"/>
              </a:ext>
            </a:extLst>
          </p:cNvPr>
          <p:cNvCxnSpPr>
            <a:cxnSpLocks/>
          </p:cNvCxnSpPr>
          <p:nvPr/>
        </p:nvCxnSpPr>
        <p:spPr>
          <a:xfrm>
            <a:off x="4073858" y="4046033"/>
            <a:ext cx="2304082" cy="228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15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AD7B5DD-B658-0647-A49E-D2BA4D740A92}"/>
              </a:ext>
            </a:extLst>
          </p:cNvPr>
          <p:cNvSpPr/>
          <p:nvPr/>
        </p:nvSpPr>
        <p:spPr>
          <a:xfrm>
            <a:off x="7854846" y="104931"/>
            <a:ext cx="4337154" cy="6753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359E2-DBD6-B84F-848F-70E854EF216F}"/>
              </a:ext>
            </a:extLst>
          </p:cNvPr>
          <p:cNvSpPr/>
          <p:nvPr/>
        </p:nvSpPr>
        <p:spPr>
          <a:xfrm>
            <a:off x="269605" y="246134"/>
            <a:ext cx="1127164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+mj-lt"/>
                <a:cs typeface="Poppins SemiBold" panose="00000700000000000000" pitchFamily="2" charset="0"/>
              </a:rPr>
              <a:t>What’s in Pfizer BNT162b and COVID-19 Injections?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053EBE-D1F6-9442-B994-C024D2F69930}"/>
              </a:ext>
            </a:extLst>
          </p:cNvPr>
          <p:cNvCxnSpPr>
            <a:cxnSpLocks/>
          </p:cNvCxnSpPr>
          <p:nvPr/>
        </p:nvCxnSpPr>
        <p:spPr>
          <a:xfrm>
            <a:off x="405120" y="701643"/>
            <a:ext cx="615453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5757A46-09CC-CA44-8616-4EAB68FEE8D2}"/>
              </a:ext>
            </a:extLst>
          </p:cNvPr>
          <p:cNvSpPr/>
          <p:nvPr/>
        </p:nvSpPr>
        <p:spPr>
          <a:xfrm>
            <a:off x="11557416" y="0"/>
            <a:ext cx="618417" cy="774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1928E6-97C9-544A-B5C6-7741F0B817E2}"/>
              </a:ext>
            </a:extLst>
          </p:cNvPr>
          <p:cNvSpPr/>
          <p:nvPr/>
        </p:nvSpPr>
        <p:spPr>
          <a:xfrm>
            <a:off x="467629" y="1259175"/>
            <a:ext cx="632225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ArialMT"/>
              </a:rPr>
              <a:t>PFE EUA #27034, Nov 20, 2020, pg. 11</a:t>
            </a:r>
          </a:p>
          <a:p>
            <a:r>
              <a:rPr lang="en-US" dirty="0">
                <a:latin typeface="ArialMT"/>
              </a:rPr>
              <a:t>Sec. 3. Pfizer/</a:t>
            </a:r>
            <a:r>
              <a:rPr lang="en-US" dirty="0" err="1">
                <a:latin typeface="ArialMT"/>
              </a:rPr>
              <a:t>BioNtech</a:t>
            </a:r>
            <a:r>
              <a:rPr lang="en-US" dirty="0">
                <a:latin typeface="ArialMT"/>
              </a:rPr>
              <a:t> COVID019 Vaccine (BNT162b)</a:t>
            </a:r>
          </a:p>
          <a:p>
            <a:r>
              <a:rPr lang="en-US" sz="2000" dirty="0">
                <a:latin typeface="ArialMT"/>
              </a:rPr>
              <a:t>3.1 Vaccine Composition, </a:t>
            </a:r>
            <a:r>
              <a:rPr lang="en-US" sz="2000" dirty="0" err="1">
                <a:latin typeface="ArialMT"/>
              </a:rPr>
              <a:t>Dosign</a:t>
            </a:r>
            <a:r>
              <a:rPr lang="en-US" sz="2000" dirty="0">
                <a:latin typeface="ArialMT"/>
              </a:rPr>
              <a:t> Regimen</a:t>
            </a:r>
          </a:p>
          <a:p>
            <a:endParaRPr lang="en-US" sz="2000" dirty="0">
              <a:latin typeface="ArialMT"/>
            </a:endParaRPr>
          </a:p>
          <a:p>
            <a:r>
              <a:rPr lang="en-US" sz="2000" dirty="0">
                <a:latin typeface="ArialMT"/>
              </a:rPr>
              <a:t>The vaccine contains a nucleoside-modified messenger RNA (</a:t>
            </a:r>
            <a:r>
              <a:rPr lang="en-US" sz="2000" dirty="0" err="1">
                <a:latin typeface="ArialMT"/>
              </a:rPr>
              <a:t>modRNA</a:t>
            </a:r>
            <a:r>
              <a:rPr lang="en-US" sz="2000" dirty="0">
                <a:latin typeface="ArialMT"/>
              </a:rPr>
              <a:t>) encoding the viral spike glycoprotein (S) of SARS-CoV-2. The vaccine also includes the following ingredients: lipids ((4-hydroxybutyl)azanediyl) bis (hexane-6,1-diyl)bis(2- </a:t>
            </a:r>
            <a:r>
              <a:rPr lang="en-US" sz="2000" dirty="0" err="1">
                <a:latin typeface="ArialMT"/>
              </a:rPr>
              <a:t>hexyldecanoate</a:t>
            </a:r>
            <a:r>
              <a:rPr lang="en-US" sz="2000" dirty="0">
                <a:latin typeface="ArialMT"/>
              </a:rPr>
              <a:t>), 2-[(polyethylene glycol)-2000]-N,N-</a:t>
            </a:r>
            <a:r>
              <a:rPr lang="en-US" sz="2000" dirty="0" err="1">
                <a:latin typeface="ArialMT"/>
              </a:rPr>
              <a:t>ditetradecylacetamide</a:t>
            </a:r>
            <a:r>
              <a:rPr lang="en-US" sz="2000" dirty="0">
                <a:latin typeface="ArialMT"/>
              </a:rPr>
              <a:t>, 1,2-distearoyl-sn- glycero-3-phosphocholine, and cholesterol), potassium chloride, monobasic potassium phosphate, sodium chloride, dibasic sodium phosphate dihydrate, and sucrose. 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91D382-2675-344B-9CCC-EE0C9083397D}"/>
              </a:ext>
            </a:extLst>
          </p:cNvPr>
          <p:cNvSpPr/>
          <p:nvPr/>
        </p:nvSpPr>
        <p:spPr>
          <a:xfrm>
            <a:off x="2383971" y="2722432"/>
            <a:ext cx="4220975" cy="410606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EEAAFE-1555-404E-8D2D-04F56D1C6C59}"/>
              </a:ext>
            </a:extLst>
          </p:cNvPr>
          <p:cNvSpPr/>
          <p:nvPr/>
        </p:nvSpPr>
        <p:spPr>
          <a:xfrm>
            <a:off x="527543" y="3133037"/>
            <a:ext cx="6077403" cy="1819963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1347E6A-3A9E-6D47-A747-1A83DC1524CF}"/>
              </a:ext>
            </a:extLst>
          </p:cNvPr>
          <p:cNvCxnSpPr>
            <a:cxnSpLocks/>
          </p:cNvCxnSpPr>
          <p:nvPr/>
        </p:nvCxnSpPr>
        <p:spPr>
          <a:xfrm>
            <a:off x="2530929" y="4313430"/>
            <a:ext cx="39431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E276A9-92DB-064A-92F9-4D61BF7D69F6}"/>
              </a:ext>
            </a:extLst>
          </p:cNvPr>
          <p:cNvCxnSpPr>
            <a:cxnSpLocks/>
          </p:cNvCxnSpPr>
          <p:nvPr/>
        </p:nvCxnSpPr>
        <p:spPr>
          <a:xfrm>
            <a:off x="2530929" y="4600296"/>
            <a:ext cx="39431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EDEDE0-0277-C244-B09F-7564B51E9EF1}"/>
              </a:ext>
            </a:extLst>
          </p:cNvPr>
          <p:cNvCxnSpPr>
            <a:cxnSpLocks/>
          </p:cNvCxnSpPr>
          <p:nvPr/>
        </p:nvCxnSpPr>
        <p:spPr>
          <a:xfrm>
            <a:off x="559364" y="4953000"/>
            <a:ext cx="39431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EECD92AD-11C9-0143-813C-233A4812B8B2}"/>
              </a:ext>
            </a:extLst>
          </p:cNvPr>
          <p:cNvSpPr/>
          <p:nvPr/>
        </p:nvSpPr>
        <p:spPr>
          <a:xfrm>
            <a:off x="4292600" y="3365747"/>
            <a:ext cx="876300" cy="355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296A64-E0A6-7F40-95A6-D56013FA815C}"/>
              </a:ext>
            </a:extLst>
          </p:cNvPr>
          <p:cNvCxnSpPr>
            <a:cxnSpLocks/>
          </p:cNvCxnSpPr>
          <p:nvPr/>
        </p:nvCxnSpPr>
        <p:spPr>
          <a:xfrm flipH="1">
            <a:off x="2856554" y="3718450"/>
            <a:ext cx="1749034" cy="2237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7602C98-F217-CC48-BF1E-F2DB7A93D862}"/>
              </a:ext>
            </a:extLst>
          </p:cNvPr>
          <p:cNvSpPr txBox="1"/>
          <p:nvPr/>
        </p:nvSpPr>
        <p:spPr>
          <a:xfrm>
            <a:off x="1778000" y="5956300"/>
            <a:ext cx="2827588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Two (2) PEGylated Lipids in Pfizer BNT162b2</a:t>
            </a:r>
          </a:p>
          <a:p>
            <a:pPr algn="ctr"/>
            <a:r>
              <a:rPr lang="en-US" sz="1600" dirty="0"/>
              <a:t>ALC-0135 </a:t>
            </a:r>
            <a:r>
              <a:rPr lang="en-US" sz="1600" dirty="0">
                <a:solidFill>
                  <a:schemeClr val="accent2"/>
                </a:solidFill>
                <a:cs typeface="Poppins SemiBold" panose="00000700000000000000" pitchFamily="2" charset="0"/>
              </a:rPr>
              <a:t>∣ </a:t>
            </a:r>
            <a:r>
              <a:rPr lang="en-US" sz="1600" dirty="0">
                <a:solidFill>
                  <a:srgbClr val="FF0000"/>
                </a:solidFill>
              </a:rPr>
              <a:t>ALC-0159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2C3478-7E13-2D46-B958-E36695ACE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77D44D-34E7-7A4F-97F4-BCCB49137612}"/>
              </a:ext>
            </a:extLst>
          </p:cNvPr>
          <p:cNvSpPr/>
          <p:nvPr/>
        </p:nvSpPr>
        <p:spPr>
          <a:xfrm>
            <a:off x="8194040" y="6412193"/>
            <a:ext cx="32079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www.fda.gov</a:t>
            </a:r>
            <a:r>
              <a:rPr lang="en-US" sz="1100" dirty="0"/>
              <a:t>/media/144416/download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74B96-D554-E348-BF6C-657B1A8CB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0" t="4833" r="9548" b="14166"/>
          <a:stretch/>
        </p:blipFill>
        <p:spPr>
          <a:xfrm>
            <a:off x="7069785" y="611868"/>
            <a:ext cx="5101214" cy="55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8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56F26A4-C2C3-2A42-A3F1-7BF71BDD1741}"/>
              </a:ext>
            </a:extLst>
          </p:cNvPr>
          <p:cNvSpPr/>
          <p:nvPr/>
        </p:nvSpPr>
        <p:spPr>
          <a:xfrm>
            <a:off x="522515" y="-783769"/>
            <a:ext cx="8392886" cy="277586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22895E-FAF4-3449-B47D-2B417EB877DD}"/>
              </a:ext>
            </a:extLst>
          </p:cNvPr>
          <p:cNvSpPr/>
          <p:nvPr/>
        </p:nvSpPr>
        <p:spPr>
          <a:xfrm>
            <a:off x="10629900" y="0"/>
            <a:ext cx="1562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ED575ED-E6D7-C349-825F-D82A40584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2" y="9797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A3FF7D-67B2-E840-BC5E-466BC485E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6" t="2483"/>
          <a:stretch/>
        </p:blipFill>
        <p:spPr>
          <a:xfrm>
            <a:off x="685800" y="1028701"/>
            <a:ext cx="4822374" cy="5691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E5C5F2-F035-9C4D-846C-20A5A6F7C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74" y="1077687"/>
            <a:ext cx="5418579" cy="56030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FB47A3-8D23-5C4E-BC26-8EF236DBB982}"/>
              </a:ext>
            </a:extLst>
          </p:cNvPr>
          <p:cNvSpPr/>
          <p:nvPr/>
        </p:nvSpPr>
        <p:spPr>
          <a:xfrm>
            <a:off x="392049" y="177272"/>
            <a:ext cx="1023224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Pfizer/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BioNtech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Poppins SemiBold" panose="00000700000000000000" pitchFamily="2" charset="0"/>
              </a:rPr>
              <a:t> BNT162b PEGs: ALC-0315 and ALC-0159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231D2-A647-584A-8597-78290F52E336}"/>
              </a:ext>
            </a:extLst>
          </p:cNvPr>
          <p:cNvSpPr/>
          <p:nvPr/>
        </p:nvSpPr>
        <p:spPr>
          <a:xfrm>
            <a:off x="6372459" y="3608613"/>
            <a:ext cx="5133741" cy="48985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29D8D8-1817-F947-B2EA-E4F82737A699}"/>
              </a:ext>
            </a:extLst>
          </p:cNvPr>
          <p:cNvSpPr/>
          <p:nvPr/>
        </p:nvSpPr>
        <p:spPr>
          <a:xfrm>
            <a:off x="6372459" y="4098471"/>
            <a:ext cx="4958442" cy="408215"/>
          </a:xfrm>
          <a:prstGeom prst="rect">
            <a:avLst/>
          </a:prstGeom>
          <a:solidFill>
            <a:srgbClr val="FFFF00">
              <a:alpha val="234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840DEC-06BB-5A47-B80B-6D9F8E799209}"/>
              </a:ext>
            </a:extLst>
          </p:cNvPr>
          <p:cNvSpPr/>
          <p:nvPr/>
        </p:nvSpPr>
        <p:spPr>
          <a:xfrm>
            <a:off x="6332200" y="4588328"/>
            <a:ext cx="5174000" cy="128995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5AC6BD-43C9-7943-8881-4B8839FC25C7}"/>
              </a:ext>
            </a:extLst>
          </p:cNvPr>
          <p:cNvSpPr/>
          <p:nvPr/>
        </p:nvSpPr>
        <p:spPr>
          <a:xfrm>
            <a:off x="6407663" y="5986763"/>
            <a:ext cx="5174000" cy="48985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6E96705-9250-F047-B765-B2803B4223B5}"/>
              </a:ext>
            </a:extLst>
          </p:cNvPr>
          <p:cNvCxnSpPr>
            <a:cxnSpLocks/>
          </p:cNvCxnSpPr>
          <p:nvPr/>
        </p:nvCxnSpPr>
        <p:spPr>
          <a:xfrm>
            <a:off x="522515" y="617847"/>
            <a:ext cx="615453" cy="0"/>
          </a:xfrm>
          <a:prstGeom prst="line">
            <a:avLst/>
          </a:prstGeom>
          <a:ln w="381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05D7197-B675-D547-82D6-89E35AEF14A6}"/>
              </a:ext>
            </a:extLst>
          </p:cNvPr>
          <p:cNvCxnSpPr>
            <a:cxnSpLocks/>
          </p:cNvCxnSpPr>
          <p:nvPr/>
        </p:nvCxnSpPr>
        <p:spPr>
          <a:xfrm>
            <a:off x="8915401" y="5388427"/>
            <a:ext cx="170889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EA0CCDF-60D5-094A-B147-5E4E05870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FBA26CD-8AE4-B945-8F0D-3A1B0101657D}"/>
              </a:ext>
            </a:extLst>
          </p:cNvPr>
          <p:cNvSpPr/>
          <p:nvPr/>
        </p:nvSpPr>
        <p:spPr>
          <a:xfrm>
            <a:off x="6285373" y="2070463"/>
            <a:ext cx="1041257" cy="24492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C2F344-1005-7F49-ADC5-835EF2983CED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6372459" y="3842376"/>
            <a:ext cx="720464" cy="111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1D2E82-F3FA-F245-9A33-6E857C9BEBB8}"/>
              </a:ext>
            </a:extLst>
          </p:cNvPr>
          <p:cNvCxnSpPr>
            <a:cxnSpLocks/>
          </p:cNvCxnSpPr>
          <p:nvPr/>
        </p:nvCxnSpPr>
        <p:spPr>
          <a:xfrm>
            <a:off x="6437773" y="3994776"/>
            <a:ext cx="8075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7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D231D2-A647-584A-8597-78290F52E336}"/>
              </a:ext>
            </a:extLst>
          </p:cNvPr>
          <p:cNvSpPr/>
          <p:nvPr/>
        </p:nvSpPr>
        <p:spPr>
          <a:xfrm>
            <a:off x="5981700" y="5029202"/>
            <a:ext cx="5905500" cy="277586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6F26A4-C2C3-2A42-A3F1-7BF71BDD1741}"/>
              </a:ext>
            </a:extLst>
          </p:cNvPr>
          <p:cNvSpPr/>
          <p:nvPr/>
        </p:nvSpPr>
        <p:spPr>
          <a:xfrm>
            <a:off x="3494314" y="5306788"/>
            <a:ext cx="8392886" cy="277586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B3A317-BE0E-BF46-843C-D53F00FFA0FE}"/>
              </a:ext>
            </a:extLst>
          </p:cNvPr>
          <p:cNvSpPr/>
          <p:nvPr/>
        </p:nvSpPr>
        <p:spPr>
          <a:xfrm>
            <a:off x="7854846" y="1"/>
            <a:ext cx="433715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2E5EA3-3790-344E-8A80-8ED59E30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6" y="48987"/>
            <a:ext cx="10537380" cy="68090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8DD12A-D7FF-444E-8289-2C572A210033}"/>
              </a:ext>
            </a:extLst>
          </p:cNvPr>
          <p:cNvSpPr/>
          <p:nvPr/>
        </p:nvSpPr>
        <p:spPr>
          <a:xfrm>
            <a:off x="2672643" y="2147738"/>
            <a:ext cx="9720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MT"/>
              </a:rPr>
              <a:t>2-[(polyethylene glycol)-2000]-N,N-</a:t>
            </a:r>
            <a:r>
              <a:rPr lang="en-US" sz="1400" dirty="0" err="1">
                <a:latin typeface="ArialMT"/>
              </a:rPr>
              <a:t>ditetradecylacetamide</a:t>
            </a:r>
            <a:r>
              <a:rPr lang="en-US" sz="1400" dirty="0">
                <a:latin typeface="ArialMT"/>
              </a:rPr>
              <a:t>, 1,2-distearoyl-sn- glycero-3-phosphocholine, and cholesterol) 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76411D-9CEF-A140-8E8B-20DC001DB1C0}"/>
              </a:ext>
            </a:extLst>
          </p:cNvPr>
          <p:cNvSpPr/>
          <p:nvPr/>
        </p:nvSpPr>
        <p:spPr>
          <a:xfrm>
            <a:off x="9685737" y="2504500"/>
            <a:ext cx="470636" cy="213505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C4ECBE-ED6E-CE45-86DF-ACD93A37D2D1}"/>
              </a:ext>
            </a:extLst>
          </p:cNvPr>
          <p:cNvSpPr/>
          <p:nvPr/>
        </p:nvSpPr>
        <p:spPr>
          <a:xfrm>
            <a:off x="6249002" y="2718005"/>
            <a:ext cx="470636" cy="213505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3CB30E-D06D-9545-BEE7-0DFF282CE100}"/>
              </a:ext>
            </a:extLst>
          </p:cNvPr>
          <p:cNvSpPr/>
          <p:nvPr/>
        </p:nvSpPr>
        <p:spPr>
          <a:xfrm flipV="1">
            <a:off x="330740" y="4553205"/>
            <a:ext cx="2463262" cy="359757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35454B-7CE5-704B-8F24-3B06C3AB9854}"/>
              </a:ext>
            </a:extLst>
          </p:cNvPr>
          <p:cNvSpPr/>
          <p:nvPr/>
        </p:nvSpPr>
        <p:spPr>
          <a:xfrm flipV="1">
            <a:off x="2426239" y="2093821"/>
            <a:ext cx="9716985" cy="359756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67597-CC64-BB4D-970F-0B37EEAE7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2824756"/>
            <a:ext cx="2999224" cy="33215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F187D5-D12C-1E4F-8335-7404DD3AC49F}"/>
              </a:ext>
            </a:extLst>
          </p:cNvPr>
          <p:cNvSpPr/>
          <p:nvPr/>
        </p:nvSpPr>
        <p:spPr>
          <a:xfrm flipV="1">
            <a:off x="1260365" y="6090170"/>
            <a:ext cx="1533636" cy="359757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8803BA-53B0-B74D-86B2-7EABEC74F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7BE3EA-504D-6A44-BAB9-AACF8DF6A653}"/>
              </a:ext>
            </a:extLst>
          </p:cNvPr>
          <p:cNvCxnSpPr/>
          <p:nvPr/>
        </p:nvCxnSpPr>
        <p:spPr>
          <a:xfrm>
            <a:off x="6992471" y="5029202"/>
            <a:ext cx="6609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170054-A54F-604D-BC01-4D8169A53143}"/>
              </a:ext>
            </a:extLst>
          </p:cNvPr>
          <p:cNvCxnSpPr/>
          <p:nvPr/>
        </p:nvCxnSpPr>
        <p:spPr>
          <a:xfrm>
            <a:off x="6226580" y="2931510"/>
            <a:ext cx="6609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84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B3A317-BE0E-BF46-843C-D53F00FFA0FE}"/>
              </a:ext>
            </a:extLst>
          </p:cNvPr>
          <p:cNvSpPr/>
          <p:nvPr/>
        </p:nvSpPr>
        <p:spPr>
          <a:xfrm>
            <a:off x="7854846" y="1"/>
            <a:ext cx="433715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B5F1BA-0387-ED47-B434-0B38BC31C3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233"/>
          <a:stretch/>
        </p:blipFill>
        <p:spPr>
          <a:xfrm>
            <a:off x="0" y="179819"/>
            <a:ext cx="8242300" cy="1702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6F26A4-C2C3-2A42-A3F1-7BF71BDD1741}"/>
              </a:ext>
            </a:extLst>
          </p:cNvPr>
          <p:cNvSpPr/>
          <p:nvPr/>
        </p:nvSpPr>
        <p:spPr>
          <a:xfrm>
            <a:off x="121944" y="1239859"/>
            <a:ext cx="7854846" cy="213505"/>
          </a:xfrm>
          <a:prstGeom prst="rect">
            <a:avLst/>
          </a:prstGeom>
          <a:solidFill>
            <a:srgbClr val="FFFF00">
              <a:alpha val="2415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B7D314-9574-D845-83F6-ADE9DA9B0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7E63228-F835-BE4D-B364-956C12520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11" y="-1"/>
            <a:ext cx="201196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B822E5-36D3-CE4F-A5E4-DB86850995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736" b="10246"/>
          <a:stretch/>
        </p:blipFill>
        <p:spPr>
          <a:xfrm>
            <a:off x="0" y="1788459"/>
            <a:ext cx="8471647" cy="2295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76411D-9CEF-A140-8E8B-20DC001DB1C0}"/>
              </a:ext>
            </a:extLst>
          </p:cNvPr>
          <p:cNvSpPr/>
          <p:nvPr/>
        </p:nvSpPr>
        <p:spPr>
          <a:xfrm flipV="1">
            <a:off x="2299447" y="2438632"/>
            <a:ext cx="5857514" cy="254587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D231D2-A647-584A-8597-78290F52E336}"/>
              </a:ext>
            </a:extLst>
          </p:cNvPr>
          <p:cNvSpPr/>
          <p:nvPr/>
        </p:nvSpPr>
        <p:spPr>
          <a:xfrm>
            <a:off x="11019236" y="4916384"/>
            <a:ext cx="879394" cy="302443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C4ECBE-ED6E-CE45-86DF-ACD93A37D2D1}"/>
              </a:ext>
            </a:extLst>
          </p:cNvPr>
          <p:cNvSpPr/>
          <p:nvPr/>
        </p:nvSpPr>
        <p:spPr>
          <a:xfrm>
            <a:off x="4000505" y="3614927"/>
            <a:ext cx="1848966" cy="179415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ext, letter&#10;&#10;Description automatically generated">
            <a:extLst>
              <a:ext uri="{FF2B5EF4-FFF2-40B4-BE49-F238E27FC236}">
                <a16:creationId xmlns:a16="http://schemas.microsoft.com/office/drawing/2014/main" id="{A0ED87AC-DD01-104A-A3ED-EB59C97BBF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/>
          <a:stretch/>
        </p:blipFill>
        <p:spPr>
          <a:xfrm>
            <a:off x="0" y="5776261"/>
            <a:ext cx="6722609" cy="958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31E314-C7BC-0745-9344-193E58EFB4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61"/>
          <a:stretch/>
        </p:blipFill>
        <p:spPr>
          <a:xfrm>
            <a:off x="25629" y="4116190"/>
            <a:ext cx="7602039" cy="5819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7B2B83-23FE-014F-AAE4-FD03B27617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4" y="4841551"/>
            <a:ext cx="7244986" cy="6751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C7F20C-8A2A-3A4C-BAD4-B2F5B024EA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/>
          <a:stretch/>
        </p:blipFill>
        <p:spPr>
          <a:xfrm>
            <a:off x="181337" y="4730039"/>
            <a:ext cx="6853360" cy="6751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A76E89-01F1-A54D-BB5F-3F8AAE1EA7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3" y="5354672"/>
            <a:ext cx="7012938" cy="387812"/>
          </a:xfrm>
          <a:prstGeom prst="rect">
            <a:avLst/>
          </a:prstGeom>
        </p:spPr>
      </p:pic>
      <p:pic>
        <p:nvPicPr>
          <p:cNvPr id="23" name="Picture 22" descr="Text, letter&#10;&#10;Description automatically generated">
            <a:extLst>
              <a:ext uri="{FF2B5EF4-FFF2-40B4-BE49-F238E27FC236}">
                <a16:creationId xmlns:a16="http://schemas.microsoft.com/office/drawing/2014/main" id="{ED2ADC10-3C5C-E343-A002-17CF4586FB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/>
          <a:stretch/>
        </p:blipFill>
        <p:spPr>
          <a:xfrm>
            <a:off x="52902" y="5822364"/>
            <a:ext cx="6722609" cy="95868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08413FA-84E7-7C43-AAD9-00A7D21FECCD}"/>
              </a:ext>
            </a:extLst>
          </p:cNvPr>
          <p:cNvSpPr/>
          <p:nvPr/>
        </p:nvSpPr>
        <p:spPr>
          <a:xfrm>
            <a:off x="180415" y="5057771"/>
            <a:ext cx="2468655" cy="240134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222C23-FD98-3E48-9517-3CB34300B451}"/>
              </a:ext>
            </a:extLst>
          </p:cNvPr>
          <p:cNvSpPr/>
          <p:nvPr/>
        </p:nvSpPr>
        <p:spPr>
          <a:xfrm>
            <a:off x="10356215" y="1580146"/>
            <a:ext cx="439697" cy="208313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BE295B-1B61-A043-B0A1-FB1B9127B073}"/>
              </a:ext>
            </a:extLst>
          </p:cNvPr>
          <p:cNvSpPr/>
          <p:nvPr/>
        </p:nvSpPr>
        <p:spPr>
          <a:xfrm>
            <a:off x="11019236" y="3704634"/>
            <a:ext cx="879394" cy="302443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92771D-C55D-894D-B494-F2350DDDEEF1}"/>
              </a:ext>
            </a:extLst>
          </p:cNvPr>
          <p:cNvSpPr/>
          <p:nvPr/>
        </p:nvSpPr>
        <p:spPr>
          <a:xfrm>
            <a:off x="1888097" y="5901341"/>
            <a:ext cx="3052217" cy="211980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6F9B2A-E5F5-B846-AA09-A64BFE6060F5}"/>
              </a:ext>
            </a:extLst>
          </p:cNvPr>
          <p:cNvSpPr/>
          <p:nvPr/>
        </p:nvSpPr>
        <p:spPr>
          <a:xfrm>
            <a:off x="1859750" y="5389250"/>
            <a:ext cx="2837980" cy="303654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333EE8-1320-E849-9D4A-7F7675853E80}"/>
              </a:ext>
            </a:extLst>
          </p:cNvPr>
          <p:cNvSpPr/>
          <p:nvPr/>
        </p:nvSpPr>
        <p:spPr>
          <a:xfrm>
            <a:off x="4103369" y="6117915"/>
            <a:ext cx="742239" cy="302443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EBB79A9-D720-9A4D-8A3F-F6CA89FE887C}"/>
              </a:ext>
            </a:extLst>
          </p:cNvPr>
          <p:cNvSpPr/>
          <p:nvPr/>
        </p:nvSpPr>
        <p:spPr>
          <a:xfrm>
            <a:off x="10298506" y="2669941"/>
            <a:ext cx="1600124" cy="302443"/>
          </a:xfrm>
          <a:prstGeom prst="rect">
            <a:avLst/>
          </a:prstGeom>
          <a:solidFill>
            <a:srgbClr val="FFFF00">
              <a:alpha val="3353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F2849-0B04-BF48-BE3E-E7570B8955B5}"/>
              </a:ext>
            </a:extLst>
          </p:cNvPr>
          <p:cNvSpPr txBox="1"/>
          <p:nvPr/>
        </p:nvSpPr>
        <p:spPr>
          <a:xfrm>
            <a:off x="8096664" y="5872722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MODERNA/NIH WIPO</a:t>
            </a:r>
          </a:p>
          <a:p>
            <a:r>
              <a:rPr lang="en-US" sz="1400" dirty="0">
                <a:latin typeface="+mj-lt"/>
              </a:rPr>
              <a:t>PAGE 20 -  (0119)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76E185-2F6F-7046-9026-679716ACFF8B}"/>
              </a:ext>
            </a:extLst>
          </p:cNvPr>
          <p:cNvSpPr txBox="1"/>
          <p:nvPr/>
        </p:nvSpPr>
        <p:spPr>
          <a:xfrm>
            <a:off x="7792969" y="4455273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MODERNA/NIH WIPO</a:t>
            </a:r>
          </a:p>
          <a:p>
            <a:r>
              <a:rPr lang="en-US" sz="1400" dirty="0">
                <a:latin typeface="+mj-lt"/>
              </a:rPr>
              <a:t>PAGE 41</a:t>
            </a: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5598344F-3785-8946-9C9A-0AD07145727C}"/>
              </a:ext>
            </a:extLst>
          </p:cNvPr>
          <p:cNvSpPr/>
          <p:nvPr/>
        </p:nvSpPr>
        <p:spPr>
          <a:xfrm>
            <a:off x="7400490" y="4150591"/>
            <a:ext cx="454356" cy="13660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FA8E4CA0-4301-874E-9F16-151A69F48FD3}"/>
              </a:ext>
            </a:extLst>
          </p:cNvPr>
          <p:cNvSpPr/>
          <p:nvPr/>
        </p:nvSpPr>
        <p:spPr>
          <a:xfrm>
            <a:off x="7369552" y="5821335"/>
            <a:ext cx="454356" cy="9725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3646F5-00F7-6D4F-9CC7-BF7F12D17ED5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4845608" y="4007079"/>
            <a:ext cx="5950304" cy="2262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9AB539-9BB0-CC41-B1DF-2E5113762B89}"/>
              </a:ext>
            </a:extLst>
          </p:cNvPr>
          <p:cNvCxnSpPr>
            <a:cxnSpLocks/>
          </p:cNvCxnSpPr>
          <p:nvPr/>
        </p:nvCxnSpPr>
        <p:spPr>
          <a:xfrm flipV="1">
            <a:off x="4427336" y="3040430"/>
            <a:ext cx="6524418" cy="237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75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DD51B1-1A50-1D43-A687-AD65AFA6696F}"/>
              </a:ext>
            </a:extLst>
          </p:cNvPr>
          <p:cNvSpPr/>
          <p:nvPr/>
        </p:nvSpPr>
        <p:spPr>
          <a:xfrm>
            <a:off x="10629900" y="0"/>
            <a:ext cx="1562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70B77-159C-614C-89D7-815831B3C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8" y="195944"/>
            <a:ext cx="12192000" cy="64773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444E58A-8286-C14B-97AB-3C8C5C114A7D}"/>
              </a:ext>
            </a:extLst>
          </p:cNvPr>
          <p:cNvSpPr/>
          <p:nvPr/>
        </p:nvSpPr>
        <p:spPr>
          <a:xfrm>
            <a:off x="5600700" y="1344122"/>
            <a:ext cx="4159120" cy="22859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B8F33F-DDB4-C745-BE01-AED5747526A1}"/>
              </a:ext>
            </a:extLst>
          </p:cNvPr>
          <p:cNvCxnSpPr>
            <a:cxnSpLocks/>
          </p:cNvCxnSpPr>
          <p:nvPr/>
        </p:nvCxnSpPr>
        <p:spPr>
          <a:xfrm>
            <a:off x="8706678" y="1559468"/>
            <a:ext cx="105314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88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DD51B1-1A50-1D43-A687-AD65AFA6696F}"/>
              </a:ext>
            </a:extLst>
          </p:cNvPr>
          <p:cNvSpPr/>
          <p:nvPr/>
        </p:nvSpPr>
        <p:spPr>
          <a:xfrm>
            <a:off x="10629900" y="0"/>
            <a:ext cx="15621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, letter&#10;&#10;Description automatically generated">
            <a:extLst>
              <a:ext uri="{FF2B5EF4-FFF2-40B4-BE49-F238E27FC236}">
                <a16:creationId xmlns:a16="http://schemas.microsoft.com/office/drawing/2014/main" id="{61CA8B7D-6E50-BF46-93A7-555AC5A2BB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5"/>
          <a:stretch/>
        </p:blipFill>
        <p:spPr>
          <a:xfrm>
            <a:off x="11466" y="721976"/>
            <a:ext cx="5570003" cy="24585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BF392A-2D0A-174E-90AC-812D8215CE74}"/>
              </a:ext>
            </a:extLst>
          </p:cNvPr>
          <p:cNvSpPr/>
          <p:nvPr/>
        </p:nvSpPr>
        <p:spPr>
          <a:xfrm>
            <a:off x="126314" y="655561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/>
              <a:t>1. </a:t>
            </a:r>
            <a:r>
              <a:rPr lang="en-US" sz="800" dirty="0">
                <a:hlinkClick r:id="rId3"/>
              </a:rPr>
              <a:t>https://patents.google.com/patent/CN112220919A/en?oq=CN112220919A</a:t>
            </a:r>
            <a:endParaRPr lang="en-US" sz="1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F05589-B0A3-7A45-97FF-43723143C35A}"/>
              </a:ext>
            </a:extLst>
          </p:cNvPr>
          <p:cNvSpPr/>
          <p:nvPr/>
        </p:nvSpPr>
        <p:spPr>
          <a:xfrm>
            <a:off x="4017853" y="655561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/>
              <a:t>2. https://</a:t>
            </a:r>
            <a:r>
              <a:rPr lang="en-US" sz="800" dirty="0" err="1"/>
              <a:t>en.sjtu.edu.cn</a:t>
            </a:r>
            <a:r>
              <a:rPr lang="en-US" sz="800" dirty="0"/>
              <a:t>/research/centers-labs/national-engineering-research-center-for-nanotechnology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A69A1A-03C3-5342-9527-9E8D752EF496}"/>
              </a:ext>
            </a:extLst>
          </p:cNvPr>
          <p:cNvSpPr txBox="1"/>
          <p:nvPr/>
        </p:nvSpPr>
        <p:spPr>
          <a:xfrm>
            <a:off x="182968" y="241608"/>
            <a:ext cx="9319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Global Patent for 2019-nCov Vaccines’ Graphene Lipid Nanotechnology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2128D23-9800-9744-A0A6-0195E6395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36" y="129149"/>
            <a:ext cx="973396" cy="16665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7F70FB-528C-024D-B2FE-7BD70E0F129E}"/>
              </a:ext>
            </a:extLst>
          </p:cNvPr>
          <p:cNvCxnSpPr>
            <a:cxnSpLocks/>
          </p:cNvCxnSpPr>
          <p:nvPr/>
        </p:nvCxnSpPr>
        <p:spPr>
          <a:xfrm>
            <a:off x="1931670" y="1734612"/>
            <a:ext cx="284636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8BF1C7F-141A-3848-8495-8E448B29D6F4}"/>
              </a:ext>
            </a:extLst>
          </p:cNvPr>
          <p:cNvSpPr txBox="1"/>
          <p:nvPr/>
        </p:nvSpPr>
        <p:spPr>
          <a:xfrm>
            <a:off x="127648" y="5775957"/>
            <a:ext cx="5606870" cy="692497"/>
          </a:xfrm>
          <a:prstGeom prst="rect">
            <a:avLst/>
          </a:prstGeom>
          <a:solidFill>
            <a:srgbClr val="AF8521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U</a:t>
            </a:r>
            <a:r>
              <a:rPr lang="en-US" sz="1050" dirty="0">
                <a:solidFill>
                  <a:schemeClr val="bg1"/>
                </a:solidFill>
              </a:rPr>
              <a:t>.S. &amp; Global Pharma &amp; Biotech leaders meeting at Shanghai National Engineering Research Center for </a:t>
            </a:r>
            <a:r>
              <a:rPr lang="en-US" sz="1050" dirty="0" err="1">
                <a:solidFill>
                  <a:schemeClr val="bg1"/>
                </a:solidFill>
              </a:rPr>
              <a:t>Nantotech</a:t>
            </a:r>
            <a:r>
              <a:rPr lang="en-US" sz="1050" dirty="0">
                <a:solidFill>
                  <a:schemeClr val="bg1"/>
                </a:solidFill>
              </a:rPr>
              <a:t> to Collaborate on Global COVID-19 Vaccines</a:t>
            </a:r>
          </a:p>
          <a:p>
            <a:pPr algn="ctr"/>
            <a:endParaRPr lang="en-US" sz="1050" dirty="0">
              <a:solidFill>
                <a:schemeClr val="bg1"/>
              </a:solidFill>
            </a:endParaRPr>
          </a:p>
          <a:p>
            <a:pPr algn="ctr"/>
            <a:r>
              <a:rPr lang="en-US" sz="700" dirty="0">
                <a:solidFill>
                  <a:schemeClr val="bg1"/>
                </a:solidFill>
              </a:rPr>
              <a:t>Photo directly from Shanghai National </a:t>
            </a:r>
            <a:r>
              <a:rPr lang="en-US" sz="700" dirty="0" err="1">
                <a:solidFill>
                  <a:schemeClr val="bg1"/>
                </a:solidFill>
              </a:rPr>
              <a:t>Eng</a:t>
            </a:r>
            <a:r>
              <a:rPr lang="en-US" sz="700" dirty="0">
                <a:solidFill>
                  <a:schemeClr val="bg1"/>
                </a:solidFill>
              </a:rPr>
              <a:t> Research Website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3" name="Picture 12" descr="A picture containing person, indoor, person, table&#10;&#10;Description automatically generated">
            <a:extLst>
              <a:ext uri="{FF2B5EF4-FFF2-40B4-BE49-F238E27FC236}">
                <a16:creationId xmlns:a16="http://schemas.microsoft.com/office/drawing/2014/main" id="{BFBFCB38-CCED-0542-A4A4-CCF88A2231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12" y="3097271"/>
            <a:ext cx="3812470" cy="2602011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8B4FA83-6694-AE41-93FE-521CF8BC3F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71" y="651458"/>
            <a:ext cx="5005191" cy="4824125"/>
          </a:xfrm>
          <a:prstGeom prst="rect">
            <a:avLst/>
          </a:prstGeo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90B566B-6EFE-1A41-81D2-700E4574BC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9"/>
          <a:stretch/>
        </p:blipFill>
        <p:spPr>
          <a:xfrm>
            <a:off x="9886122" y="4835"/>
            <a:ext cx="2318669" cy="310345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25DB03-2D32-E145-9EBF-E213C2363945}"/>
              </a:ext>
            </a:extLst>
          </p:cNvPr>
          <p:cNvCxnSpPr>
            <a:cxnSpLocks/>
          </p:cNvCxnSpPr>
          <p:nvPr/>
        </p:nvCxnSpPr>
        <p:spPr>
          <a:xfrm>
            <a:off x="1476914" y="1887012"/>
            <a:ext cx="2975816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68A3961E-9111-6246-86EE-8B648579D99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33"/>
          <a:stretch/>
        </p:blipFill>
        <p:spPr>
          <a:xfrm>
            <a:off x="9947690" y="3551388"/>
            <a:ext cx="2257101" cy="260201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593DCE-3347-B140-B9D0-B995888EBEB7}"/>
              </a:ext>
            </a:extLst>
          </p:cNvPr>
          <p:cNvCxnSpPr>
            <a:cxnSpLocks/>
          </p:cNvCxnSpPr>
          <p:nvPr/>
        </p:nvCxnSpPr>
        <p:spPr>
          <a:xfrm>
            <a:off x="126314" y="2759502"/>
            <a:ext cx="474053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6A559CD-8713-5C40-AFD0-EEAFF86EBA3E}"/>
              </a:ext>
            </a:extLst>
          </p:cNvPr>
          <p:cNvCxnSpPr>
            <a:cxnSpLocks/>
          </p:cNvCxnSpPr>
          <p:nvPr/>
        </p:nvCxnSpPr>
        <p:spPr>
          <a:xfrm>
            <a:off x="126314" y="2919191"/>
            <a:ext cx="147790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CD542A8-09E3-1A4F-AB30-B0D73E7DA7E6}"/>
              </a:ext>
            </a:extLst>
          </p:cNvPr>
          <p:cNvCxnSpPr>
            <a:cxnSpLocks/>
          </p:cNvCxnSpPr>
          <p:nvPr/>
        </p:nvCxnSpPr>
        <p:spPr>
          <a:xfrm>
            <a:off x="5155096" y="1375313"/>
            <a:ext cx="4075745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76637C-4080-8347-AD95-4DE2AC2648D5}"/>
              </a:ext>
            </a:extLst>
          </p:cNvPr>
          <p:cNvCxnSpPr>
            <a:cxnSpLocks/>
          </p:cNvCxnSpPr>
          <p:nvPr/>
        </p:nvCxnSpPr>
        <p:spPr>
          <a:xfrm>
            <a:off x="6096000" y="2410473"/>
            <a:ext cx="3233530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5D3361-DE6E-5C46-A28D-A0B7ACC3863B}"/>
              </a:ext>
            </a:extLst>
          </p:cNvPr>
          <p:cNvCxnSpPr>
            <a:cxnSpLocks/>
          </p:cNvCxnSpPr>
          <p:nvPr/>
        </p:nvCxnSpPr>
        <p:spPr>
          <a:xfrm>
            <a:off x="5400680" y="3250495"/>
            <a:ext cx="2934937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D25FD76-B824-E84E-A208-C2BA2C8C6809}"/>
              </a:ext>
            </a:extLst>
          </p:cNvPr>
          <p:cNvCxnSpPr>
            <a:cxnSpLocks/>
          </p:cNvCxnSpPr>
          <p:nvPr/>
        </p:nvCxnSpPr>
        <p:spPr>
          <a:xfrm>
            <a:off x="5155096" y="2205064"/>
            <a:ext cx="3697356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B43420A-F87F-C049-B69E-1C1CA234025E}"/>
              </a:ext>
            </a:extLst>
          </p:cNvPr>
          <p:cNvCxnSpPr>
            <a:cxnSpLocks/>
          </p:cNvCxnSpPr>
          <p:nvPr/>
        </p:nvCxnSpPr>
        <p:spPr>
          <a:xfrm>
            <a:off x="9006442" y="3237243"/>
            <a:ext cx="44879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DF3F39-3B7E-8B40-80B2-A0D3002F4329}"/>
              </a:ext>
            </a:extLst>
          </p:cNvPr>
          <p:cNvCxnSpPr>
            <a:cxnSpLocks/>
          </p:cNvCxnSpPr>
          <p:nvPr/>
        </p:nvCxnSpPr>
        <p:spPr>
          <a:xfrm>
            <a:off x="5155096" y="4569087"/>
            <a:ext cx="417443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A267B38-313F-E243-8761-C210A760EBEE}"/>
              </a:ext>
            </a:extLst>
          </p:cNvPr>
          <p:cNvCxnSpPr>
            <a:cxnSpLocks/>
          </p:cNvCxnSpPr>
          <p:nvPr/>
        </p:nvCxnSpPr>
        <p:spPr>
          <a:xfrm>
            <a:off x="5176984" y="4796471"/>
            <a:ext cx="1018826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863065-DFAC-234B-8B27-B19E151BACB6}"/>
              </a:ext>
            </a:extLst>
          </p:cNvPr>
          <p:cNvCxnSpPr>
            <a:cxnSpLocks/>
          </p:cNvCxnSpPr>
          <p:nvPr/>
        </p:nvCxnSpPr>
        <p:spPr>
          <a:xfrm>
            <a:off x="5155096" y="5185315"/>
            <a:ext cx="4598504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C131364-9048-0E49-88B3-CF7B543375DA}"/>
              </a:ext>
            </a:extLst>
          </p:cNvPr>
          <p:cNvCxnSpPr>
            <a:cxnSpLocks/>
          </p:cNvCxnSpPr>
          <p:nvPr/>
        </p:nvCxnSpPr>
        <p:spPr>
          <a:xfrm>
            <a:off x="5172427" y="5377468"/>
            <a:ext cx="67178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B7369A2-5C26-5F43-A856-511598BFDFD7}"/>
              </a:ext>
            </a:extLst>
          </p:cNvPr>
          <p:cNvCxnSpPr>
            <a:cxnSpLocks/>
          </p:cNvCxnSpPr>
          <p:nvPr/>
        </p:nvCxnSpPr>
        <p:spPr>
          <a:xfrm>
            <a:off x="9151329" y="4986529"/>
            <a:ext cx="447383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53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8">
      <a:dk1>
        <a:sysClr val="windowText" lastClr="000000"/>
      </a:dk1>
      <a:lt1>
        <a:srgbClr val="FFFFFF"/>
      </a:lt1>
      <a:dk2>
        <a:srgbClr val="44546A"/>
      </a:dk2>
      <a:lt2>
        <a:srgbClr val="FFFFFF"/>
      </a:lt2>
      <a:accent1>
        <a:srgbClr val="0070C0"/>
      </a:accent1>
      <a:accent2>
        <a:srgbClr val="005390"/>
      </a:accent2>
      <a:accent3>
        <a:srgbClr val="003760"/>
      </a:accent3>
      <a:accent4>
        <a:srgbClr val="0065B2"/>
      </a:accent4>
      <a:accent5>
        <a:srgbClr val="0088EE"/>
      </a:accent5>
      <a:accent6>
        <a:srgbClr val="3FADFF"/>
      </a:accent6>
      <a:hlink>
        <a:srgbClr val="0563C1"/>
      </a:hlink>
      <a:folHlink>
        <a:srgbClr val="954F72"/>
      </a:folHlink>
    </a:clrScheme>
    <a:fontScheme name="Poppins">
      <a:majorFont>
        <a:latin typeface="Poppi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533</Words>
  <Application>Microsoft Macintosh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ArialMT</vt:lpstr>
      <vt:lpstr>Calibri</vt:lpstr>
      <vt:lpstr>Gill Sans</vt:lpstr>
      <vt:lpstr>Helvetica</vt:lpstr>
      <vt:lpstr>Open Sans</vt:lpstr>
      <vt:lpstr>Poppins</vt:lpstr>
      <vt:lpstr>Poppins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Yani</dc:creator>
  <cp:lastModifiedBy>Karen Kingston</cp:lastModifiedBy>
  <cp:revision>599</cp:revision>
  <cp:lastPrinted>2021-07-13T22:53:17Z</cp:lastPrinted>
  <dcterms:created xsi:type="dcterms:W3CDTF">2019-07-16T06:34:10Z</dcterms:created>
  <dcterms:modified xsi:type="dcterms:W3CDTF">2021-07-28T18:06:45Z</dcterms:modified>
</cp:coreProperties>
</file>